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1.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diagrams/drawing1.xml" ContentType="application/vnd.ms-office.drawingml.diagramDrawing+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diagrams/colors1.xml" ContentType="application/vnd.openxmlformats-officedocument.drawingml.diagramColors+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4"/>
  </p:notesMasterIdLst>
  <p:sldIdLst>
    <p:sldId id="268" r:id="rId2"/>
    <p:sldId id="269" r:id="rId3"/>
    <p:sldId id="270" r:id="rId4"/>
    <p:sldId id="271" r:id="rId5"/>
    <p:sldId id="282" r:id="rId6"/>
    <p:sldId id="257" r:id="rId7"/>
    <p:sldId id="258" r:id="rId8"/>
    <p:sldId id="259" r:id="rId9"/>
    <p:sldId id="281" r:id="rId10"/>
    <p:sldId id="261" r:id="rId11"/>
    <p:sldId id="275" r:id="rId12"/>
    <p:sldId id="276" r:id="rId13"/>
    <p:sldId id="263" r:id="rId14"/>
    <p:sldId id="264" r:id="rId15"/>
    <p:sldId id="266" r:id="rId16"/>
    <p:sldId id="278" r:id="rId17"/>
    <p:sldId id="279" r:id="rId18"/>
    <p:sldId id="280" r:id="rId19"/>
    <p:sldId id="267" r:id="rId20"/>
    <p:sldId id="272" r:id="rId21"/>
    <p:sldId id="273" r:id="rId22"/>
    <p:sldId id="274" r:id="rId2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7" autoAdjust="0"/>
    <p:restoredTop sz="94660"/>
  </p:normalViewPr>
  <p:slideViewPr>
    <p:cSldViewPr snapToGrid="0">
      <p:cViewPr varScale="1">
        <p:scale>
          <a:sx n="92" d="100"/>
          <a:sy n="92"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8D3DFB-DC3D-48D0-912F-AE58845163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pPr rtl="1"/>
          <a:endParaRPr lang="fa-IR"/>
        </a:p>
      </dgm:t>
    </dgm:pt>
    <dgm:pt modelId="{6290873A-75B4-49C1-9CFA-12FF18E35ED4}">
      <dgm:prSet phldrT="[Text]" custT="1"/>
      <dgm:spPr/>
      <dgm:t>
        <a:bodyPr/>
        <a:lstStyle/>
        <a:p>
          <a:pPr rtl="1"/>
          <a:r>
            <a:rPr lang="fa-IR" sz="2400" b="0" dirty="0" smtClean="0">
              <a:cs typeface="B Yagut" pitchFamily="2" charset="-78"/>
            </a:rPr>
            <a:t>انواع پروتز دندانی</a:t>
          </a:r>
          <a:endParaRPr lang="fa-IR" sz="2400" b="0" dirty="0">
            <a:cs typeface="B Yagut" pitchFamily="2" charset="-78"/>
          </a:endParaRPr>
        </a:p>
      </dgm:t>
    </dgm:pt>
    <dgm:pt modelId="{5CA6815D-69EC-461D-B7B6-98BECDFDAE9D}" type="parTrans" cxnId="{26C21F98-80F1-4EB4-A11A-4333648B2E1F}">
      <dgm:prSet/>
      <dgm:spPr/>
      <dgm:t>
        <a:bodyPr/>
        <a:lstStyle/>
        <a:p>
          <a:pPr rtl="1"/>
          <a:endParaRPr lang="fa-IR"/>
        </a:p>
      </dgm:t>
    </dgm:pt>
    <dgm:pt modelId="{1DE4FA48-F1A8-4234-B878-8E4FAA449200}" type="sibTrans" cxnId="{26C21F98-80F1-4EB4-A11A-4333648B2E1F}">
      <dgm:prSet/>
      <dgm:spPr/>
      <dgm:t>
        <a:bodyPr/>
        <a:lstStyle/>
        <a:p>
          <a:pPr rtl="1"/>
          <a:endParaRPr lang="fa-IR"/>
        </a:p>
      </dgm:t>
    </dgm:pt>
    <dgm:pt modelId="{A4A0888A-53CF-443A-8A91-3343FD7F076B}">
      <dgm:prSet phldrT="[Text]"/>
      <dgm:spPr/>
      <dgm:t>
        <a:bodyPr/>
        <a:lstStyle/>
        <a:p>
          <a:pPr rtl="1"/>
          <a:r>
            <a:rPr lang="fa-IR" b="0" dirty="0" smtClean="0">
              <a:cs typeface="B Yagut" pitchFamily="2" charset="-78"/>
            </a:rPr>
            <a:t>پروتز متحرک</a:t>
          </a:r>
          <a:endParaRPr lang="fa-IR" b="0" dirty="0">
            <a:cs typeface="B Yagut" pitchFamily="2" charset="-78"/>
          </a:endParaRPr>
        </a:p>
      </dgm:t>
    </dgm:pt>
    <dgm:pt modelId="{26F698D5-CBA9-479A-B58D-7535BBDBB351}" type="parTrans" cxnId="{2537607C-2EF8-4279-B4B4-1B3866120732}">
      <dgm:prSet/>
      <dgm:spPr/>
      <dgm:t>
        <a:bodyPr/>
        <a:lstStyle/>
        <a:p>
          <a:pPr rtl="1"/>
          <a:endParaRPr lang="fa-IR" b="1">
            <a:cs typeface="B Yagut" pitchFamily="2" charset="-78"/>
          </a:endParaRPr>
        </a:p>
      </dgm:t>
    </dgm:pt>
    <dgm:pt modelId="{45A7B165-3019-4A2B-8057-C49C57DC434F}" type="sibTrans" cxnId="{2537607C-2EF8-4279-B4B4-1B3866120732}">
      <dgm:prSet/>
      <dgm:spPr/>
      <dgm:t>
        <a:bodyPr/>
        <a:lstStyle/>
        <a:p>
          <a:pPr rtl="1"/>
          <a:endParaRPr lang="fa-IR"/>
        </a:p>
      </dgm:t>
    </dgm:pt>
    <dgm:pt modelId="{5B8E1D93-EB89-435A-B284-547177CA61E1}">
      <dgm:prSet phldrT="[Text]" custT="1"/>
      <dgm:spPr/>
      <dgm:t>
        <a:bodyPr/>
        <a:lstStyle/>
        <a:p>
          <a:pPr rtl="1"/>
          <a:r>
            <a:rPr lang="fa-IR" sz="2800" b="0" dirty="0" smtClean="0">
              <a:cs typeface="B Yagut" pitchFamily="2" charset="-78"/>
            </a:rPr>
            <a:t>ناکامل</a:t>
          </a:r>
          <a:endParaRPr lang="fa-IR" sz="2800" b="0" dirty="0">
            <a:cs typeface="B Yagut" pitchFamily="2" charset="-78"/>
          </a:endParaRPr>
        </a:p>
      </dgm:t>
    </dgm:pt>
    <dgm:pt modelId="{ABFD2896-E276-4692-B902-ACE789277913}" type="parTrans" cxnId="{9BD20BD8-D377-488B-93EE-13B6D7930A47}">
      <dgm:prSet/>
      <dgm:spPr/>
      <dgm:t>
        <a:bodyPr/>
        <a:lstStyle/>
        <a:p>
          <a:pPr rtl="1"/>
          <a:endParaRPr lang="fa-IR" b="1">
            <a:cs typeface="B Yagut" pitchFamily="2" charset="-78"/>
          </a:endParaRPr>
        </a:p>
      </dgm:t>
    </dgm:pt>
    <dgm:pt modelId="{E0ECA6DF-8E65-43E6-B5C6-EBB44E4273E7}" type="sibTrans" cxnId="{9BD20BD8-D377-488B-93EE-13B6D7930A47}">
      <dgm:prSet/>
      <dgm:spPr/>
      <dgm:t>
        <a:bodyPr/>
        <a:lstStyle/>
        <a:p>
          <a:pPr rtl="1"/>
          <a:endParaRPr lang="fa-IR"/>
        </a:p>
      </dgm:t>
    </dgm:pt>
    <dgm:pt modelId="{4C0F9464-984B-42FD-A4C8-4319DACB9DBA}">
      <dgm:prSet phldrT="[Text]" custT="1"/>
      <dgm:spPr/>
      <dgm:t>
        <a:bodyPr/>
        <a:lstStyle/>
        <a:p>
          <a:pPr rtl="1"/>
          <a:r>
            <a:rPr lang="fa-IR" sz="2800" b="0" dirty="0" smtClean="0">
              <a:cs typeface="B Yagut" pitchFamily="2" charset="-78"/>
            </a:rPr>
            <a:t>کامل</a:t>
          </a:r>
          <a:endParaRPr lang="fa-IR" sz="2800" b="0" dirty="0">
            <a:cs typeface="B Yagut" pitchFamily="2" charset="-78"/>
          </a:endParaRPr>
        </a:p>
      </dgm:t>
    </dgm:pt>
    <dgm:pt modelId="{6CD3B6F5-E90A-42FC-9194-820C46BF2602}" type="parTrans" cxnId="{D20C26C1-D9FB-4065-B9AE-5D47E3A60741}">
      <dgm:prSet/>
      <dgm:spPr/>
      <dgm:t>
        <a:bodyPr/>
        <a:lstStyle/>
        <a:p>
          <a:pPr rtl="1"/>
          <a:endParaRPr lang="fa-IR" b="1">
            <a:cs typeface="B Yagut" pitchFamily="2" charset="-78"/>
          </a:endParaRPr>
        </a:p>
      </dgm:t>
    </dgm:pt>
    <dgm:pt modelId="{6A382BD7-D187-4604-8EAE-D56FE830F8CE}" type="sibTrans" cxnId="{D20C26C1-D9FB-4065-B9AE-5D47E3A60741}">
      <dgm:prSet/>
      <dgm:spPr/>
      <dgm:t>
        <a:bodyPr/>
        <a:lstStyle/>
        <a:p>
          <a:pPr rtl="1"/>
          <a:endParaRPr lang="fa-IR"/>
        </a:p>
      </dgm:t>
    </dgm:pt>
    <dgm:pt modelId="{C19B26E0-C159-4B50-AC20-5B160741C7BC}">
      <dgm:prSet phldrT="[Text]" custT="1"/>
      <dgm:spPr/>
      <dgm:t>
        <a:bodyPr/>
        <a:lstStyle/>
        <a:p>
          <a:pPr rtl="1"/>
          <a:r>
            <a:rPr lang="fa-IR" sz="2800" b="0" dirty="0" smtClean="0">
              <a:cs typeface="B Yagut" pitchFamily="2" charset="-78"/>
            </a:rPr>
            <a:t>پروتز ثابت</a:t>
          </a:r>
          <a:endParaRPr lang="fa-IR" sz="2800" b="0" dirty="0">
            <a:cs typeface="B Yagut" pitchFamily="2" charset="-78"/>
          </a:endParaRPr>
        </a:p>
      </dgm:t>
    </dgm:pt>
    <dgm:pt modelId="{99B3CE47-EA92-4D46-BC4A-D624A774409F}" type="parTrans" cxnId="{FBCA3591-11F7-4A49-AEF6-60033ADA403A}">
      <dgm:prSet/>
      <dgm:spPr/>
      <dgm:t>
        <a:bodyPr/>
        <a:lstStyle/>
        <a:p>
          <a:pPr rtl="1"/>
          <a:endParaRPr lang="fa-IR" b="1">
            <a:cs typeface="B Yagut" pitchFamily="2" charset="-78"/>
          </a:endParaRPr>
        </a:p>
      </dgm:t>
    </dgm:pt>
    <dgm:pt modelId="{7BEB0836-7C30-4D39-9468-A47E102AC96D}" type="sibTrans" cxnId="{FBCA3591-11F7-4A49-AEF6-60033ADA403A}">
      <dgm:prSet/>
      <dgm:spPr/>
      <dgm:t>
        <a:bodyPr/>
        <a:lstStyle/>
        <a:p>
          <a:pPr rtl="1"/>
          <a:endParaRPr lang="fa-IR"/>
        </a:p>
      </dgm:t>
    </dgm:pt>
    <dgm:pt modelId="{0652CA3B-782E-4FA9-BFCD-1541F658BC46}" type="pres">
      <dgm:prSet presAssocID="{5A8D3DFB-DC3D-48D0-912F-AE58845163C3}" presName="hierChild1" presStyleCnt="0">
        <dgm:presLayoutVars>
          <dgm:chPref val="1"/>
          <dgm:dir/>
          <dgm:animOne val="branch"/>
          <dgm:animLvl val="lvl"/>
          <dgm:resizeHandles/>
        </dgm:presLayoutVars>
      </dgm:prSet>
      <dgm:spPr/>
      <dgm:t>
        <a:bodyPr/>
        <a:lstStyle/>
        <a:p>
          <a:pPr rtl="1"/>
          <a:endParaRPr lang="fa-IR"/>
        </a:p>
      </dgm:t>
    </dgm:pt>
    <dgm:pt modelId="{E6D031F7-338A-42E7-B515-E29858377630}" type="pres">
      <dgm:prSet presAssocID="{6290873A-75B4-49C1-9CFA-12FF18E35ED4}" presName="hierRoot1" presStyleCnt="0"/>
      <dgm:spPr/>
    </dgm:pt>
    <dgm:pt modelId="{EA6CE1EE-8327-4B2F-87B1-8ADC048C5816}" type="pres">
      <dgm:prSet presAssocID="{6290873A-75B4-49C1-9CFA-12FF18E35ED4}" presName="composite" presStyleCnt="0"/>
      <dgm:spPr/>
    </dgm:pt>
    <dgm:pt modelId="{029450B6-7331-4C9A-9ADD-3296C5EFEE36}" type="pres">
      <dgm:prSet presAssocID="{6290873A-75B4-49C1-9CFA-12FF18E35ED4}" presName="background" presStyleLbl="node0" presStyleIdx="0" presStyleCnt="1"/>
      <dgm:spPr/>
    </dgm:pt>
    <dgm:pt modelId="{0901ECBD-58D0-4EC5-9679-63A0801801C0}" type="pres">
      <dgm:prSet presAssocID="{6290873A-75B4-49C1-9CFA-12FF18E35ED4}" presName="text" presStyleLbl="fgAcc0" presStyleIdx="0" presStyleCnt="1" custLinFactNeighborX="-25162" custLinFactNeighborY="-33861">
        <dgm:presLayoutVars>
          <dgm:chPref val="3"/>
        </dgm:presLayoutVars>
      </dgm:prSet>
      <dgm:spPr/>
      <dgm:t>
        <a:bodyPr/>
        <a:lstStyle/>
        <a:p>
          <a:pPr rtl="1"/>
          <a:endParaRPr lang="fa-IR"/>
        </a:p>
      </dgm:t>
    </dgm:pt>
    <dgm:pt modelId="{157E14E6-C784-47DF-BE26-6AFB3EAD0AEE}" type="pres">
      <dgm:prSet presAssocID="{6290873A-75B4-49C1-9CFA-12FF18E35ED4}" presName="hierChild2" presStyleCnt="0"/>
      <dgm:spPr/>
    </dgm:pt>
    <dgm:pt modelId="{7DD4E6EE-8EB2-4F3B-984D-7C5469AFF9E0}" type="pres">
      <dgm:prSet presAssocID="{26F698D5-CBA9-479A-B58D-7535BBDBB351}" presName="Name10" presStyleLbl="parChTrans1D2" presStyleIdx="0" presStyleCnt="2"/>
      <dgm:spPr/>
      <dgm:t>
        <a:bodyPr/>
        <a:lstStyle/>
        <a:p>
          <a:pPr rtl="1"/>
          <a:endParaRPr lang="fa-IR"/>
        </a:p>
      </dgm:t>
    </dgm:pt>
    <dgm:pt modelId="{AB73BD3B-6625-43F9-BC25-AB21B86BB475}" type="pres">
      <dgm:prSet presAssocID="{A4A0888A-53CF-443A-8A91-3343FD7F076B}" presName="hierRoot2" presStyleCnt="0"/>
      <dgm:spPr/>
    </dgm:pt>
    <dgm:pt modelId="{63B23F29-72C6-485E-B9B5-E1A56CC7FA40}" type="pres">
      <dgm:prSet presAssocID="{A4A0888A-53CF-443A-8A91-3343FD7F076B}" presName="composite2" presStyleCnt="0"/>
      <dgm:spPr/>
    </dgm:pt>
    <dgm:pt modelId="{BA3B1CAB-DA1A-44D4-BBE2-411E4BBFF813}" type="pres">
      <dgm:prSet presAssocID="{A4A0888A-53CF-443A-8A91-3343FD7F076B}" presName="background2" presStyleLbl="node2" presStyleIdx="0" presStyleCnt="2"/>
      <dgm:spPr/>
    </dgm:pt>
    <dgm:pt modelId="{9E643B24-F219-4DA6-AA96-52BC652CE05F}" type="pres">
      <dgm:prSet presAssocID="{A4A0888A-53CF-443A-8A91-3343FD7F076B}" presName="text2" presStyleLbl="fgAcc2" presStyleIdx="0" presStyleCnt="2" custLinFactNeighborX="-44892" custLinFactNeighborY="-16512">
        <dgm:presLayoutVars>
          <dgm:chPref val="3"/>
        </dgm:presLayoutVars>
      </dgm:prSet>
      <dgm:spPr/>
      <dgm:t>
        <a:bodyPr/>
        <a:lstStyle/>
        <a:p>
          <a:pPr rtl="1"/>
          <a:endParaRPr lang="fa-IR"/>
        </a:p>
      </dgm:t>
    </dgm:pt>
    <dgm:pt modelId="{5662C9EA-F3BD-42C2-8A19-735BA388CCB8}" type="pres">
      <dgm:prSet presAssocID="{A4A0888A-53CF-443A-8A91-3343FD7F076B}" presName="hierChild3" presStyleCnt="0"/>
      <dgm:spPr/>
    </dgm:pt>
    <dgm:pt modelId="{4E870BDC-C6C9-4D76-AB41-386D4918EED8}" type="pres">
      <dgm:prSet presAssocID="{ABFD2896-E276-4692-B902-ACE789277913}" presName="Name17" presStyleLbl="parChTrans1D3" presStyleIdx="0" presStyleCnt="2"/>
      <dgm:spPr/>
      <dgm:t>
        <a:bodyPr/>
        <a:lstStyle/>
        <a:p>
          <a:pPr rtl="1"/>
          <a:endParaRPr lang="fa-IR"/>
        </a:p>
      </dgm:t>
    </dgm:pt>
    <dgm:pt modelId="{478844CF-C664-45C7-A4D3-29A3E0DDBEF6}" type="pres">
      <dgm:prSet presAssocID="{5B8E1D93-EB89-435A-B284-547177CA61E1}" presName="hierRoot3" presStyleCnt="0"/>
      <dgm:spPr/>
    </dgm:pt>
    <dgm:pt modelId="{3D8E2D60-2E71-4AE7-9ED3-B99C7D5BE0E9}" type="pres">
      <dgm:prSet presAssocID="{5B8E1D93-EB89-435A-B284-547177CA61E1}" presName="composite3" presStyleCnt="0"/>
      <dgm:spPr/>
    </dgm:pt>
    <dgm:pt modelId="{F4C49667-10BD-4F37-98B4-083CDA5E0925}" type="pres">
      <dgm:prSet presAssocID="{5B8E1D93-EB89-435A-B284-547177CA61E1}" presName="background3" presStyleLbl="node3" presStyleIdx="0" presStyleCnt="2"/>
      <dgm:spPr/>
    </dgm:pt>
    <dgm:pt modelId="{66263398-F2C7-4D91-B37A-D639871A4EAC}" type="pres">
      <dgm:prSet presAssocID="{5B8E1D93-EB89-435A-B284-547177CA61E1}" presName="text3" presStyleLbl="fgAcc3" presStyleIdx="0" presStyleCnt="2" custLinFactNeighborX="-37328" custLinFactNeighborY="7913">
        <dgm:presLayoutVars>
          <dgm:chPref val="3"/>
        </dgm:presLayoutVars>
      </dgm:prSet>
      <dgm:spPr/>
      <dgm:t>
        <a:bodyPr/>
        <a:lstStyle/>
        <a:p>
          <a:pPr rtl="1"/>
          <a:endParaRPr lang="fa-IR"/>
        </a:p>
      </dgm:t>
    </dgm:pt>
    <dgm:pt modelId="{244593C6-6DDB-46AC-9475-B6172E7C0A9D}" type="pres">
      <dgm:prSet presAssocID="{5B8E1D93-EB89-435A-B284-547177CA61E1}" presName="hierChild4" presStyleCnt="0"/>
      <dgm:spPr/>
    </dgm:pt>
    <dgm:pt modelId="{0AC248F7-FC2C-4412-B5D5-E7597776A8B8}" type="pres">
      <dgm:prSet presAssocID="{6CD3B6F5-E90A-42FC-9194-820C46BF2602}" presName="Name17" presStyleLbl="parChTrans1D3" presStyleIdx="1" presStyleCnt="2"/>
      <dgm:spPr/>
      <dgm:t>
        <a:bodyPr/>
        <a:lstStyle/>
        <a:p>
          <a:pPr rtl="1"/>
          <a:endParaRPr lang="fa-IR"/>
        </a:p>
      </dgm:t>
    </dgm:pt>
    <dgm:pt modelId="{1147F907-049E-4BB4-B4E4-912E91DB5289}" type="pres">
      <dgm:prSet presAssocID="{4C0F9464-984B-42FD-A4C8-4319DACB9DBA}" presName="hierRoot3" presStyleCnt="0"/>
      <dgm:spPr/>
    </dgm:pt>
    <dgm:pt modelId="{ED8EECEC-2649-4381-9E08-67EE9EB06038}" type="pres">
      <dgm:prSet presAssocID="{4C0F9464-984B-42FD-A4C8-4319DACB9DBA}" presName="composite3" presStyleCnt="0"/>
      <dgm:spPr/>
    </dgm:pt>
    <dgm:pt modelId="{52B04110-3CBC-4EAC-94F2-CE57BF7882FC}" type="pres">
      <dgm:prSet presAssocID="{4C0F9464-984B-42FD-A4C8-4319DACB9DBA}" presName="background3" presStyleLbl="node3" presStyleIdx="1" presStyleCnt="2"/>
      <dgm:spPr/>
    </dgm:pt>
    <dgm:pt modelId="{F0FC6F6B-FDDE-427F-B99C-223FD45DF232}" type="pres">
      <dgm:prSet presAssocID="{4C0F9464-984B-42FD-A4C8-4319DACB9DBA}" presName="text3" presStyleLbl="fgAcc3" presStyleIdx="1" presStyleCnt="2" custLinFactNeighborX="-22253" custLinFactNeighborY="16306">
        <dgm:presLayoutVars>
          <dgm:chPref val="3"/>
        </dgm:presLayoutVars>
      </dgm:prSet>
      <dgm:spPr/>
      <dgm:t>
        <a:bodyPr/>
        <a:lstStyle/>
        <a:p>
          <a:pPr rtl="1"/>
          <a:endParaRPr lang="fa-IR"/>
        </a:p>
      </dgm:t>
    </dgm:pt>
    <dgm:pt modelId="{39B2C136-20D4-4FD1-A9A7-73642355BB3E}" type="pres">
      <dgm:prSet presAssocID="{4C0F9464-984B-42FD-A4C8-4319DACB9DBA}" presName="hierChild4" presStyleCnt="0"/>
      <dgm:spPr/>
    </dgm:pt>
    <dgm:pt modelId="{4FBC0BBB-6BCB-4AFE-85B4-59985087B8AD}" type="pres">
      <dgm:prSet presAssocID="{99B3CE47-EA92-4D46-BC4A-D624A774409F}" presName="Name10" presStyleLbl="parChTrans1D2" presStyleIdx="1" presStyleCnt="2"/>
      <dgm:spPr/>
      <dgm:t>
        <a:bodyPr/>
        <a:lstStyle/>
        <a:p>
          <a:pPr rtl="1"/>
          <a:endParaRPr lang="fa-IR"/>
        </a:p>
      </dgm:t>
    </dgm:pt>
    <dgm:pt modelId="{740847CB-A7C3-4CCF-86D5-9275A52D8A07}" type="pres">
      <dgm:prSet presAssocID="{C19B26E0-C159-4B50-AC20-5B160741C7BC}" presName="hierRoot2" presStyleCnt="0"/>
      <dgm:spPr/>
    </dgm:pt>
    <dgm:pt modelId="{3C138B96-7C7A-4664-BEC0-9BC953A0E72C}" type="pres">
      <dgm:prSet presAssocID="{C19B26E0-C159-4B50-AC20-5B160741C7BC}" presName="composite2" presStyleCnt="0"/>
      <dgm:spPr/>
    </dgm:pt>
    <dgm:pt modelId="{56719198-14FA-4031-935C-9729A47A780A}" type="pres">
      <dgm:prSet presAssocID="{C19B26E0-C159-4B50-AC20-5B160741C7BC}" presName="background2" presStyleLbl="node2" presStyleIdx="1" presStyleCnt="2"/>
      <dgm:spPr/>
    </dgm:pt>
    <dgm:pt modelId="{787368CF-EC2E-4270-8354-7D6231D6AF74}" type="pres">
      <dgm:prSet presAssocID="{C19B26E0-C159-4B50-AC20-5B160741C7BC}" presName="text2" presStyleLbl="fgAcc2" presStyleIdx="1" presStyleCnt="2" custLinFactNeighborX="34457" custLinFactNeighborY="3391">
        <dgm:presLayoutVars>
          <dgm:chPref val="3"/>
        </dgm:presLayoutVars>
      </dgm:prSet>
      <dgm:spPr/>
      <dgm:t>
        <a:bodyPr/>
        <a:lstStyle/>
        <a:p>
          <a:pPr rtl="1"/>
          <a:endParaRPr lang="fa-IR"/>
        </a:p>
      </dgm:t>
    </dgm:pt>
    <dgm:pt modelId="{1ADB8165-C308-4A13-A14B-EF134917F928}" type="pres">
      <dgm:prSet presAssocID="{C19B26E0-C159-4B50-AC20-5B160741C7BC}" presName="hierChild3" presStyleCnt="0"/>
      <dgm:spPr/>
    </dgm:pt>
  </dgm:ptLst>
  <dgm:cxnLst>
    <dgm:cxn modelId="{26C21F98-80F1-4EB4-A11A-4333648B2E1F}" srcId="{5A8D3DFB-DC3D-48D0-912F-AE58845163C3}" destId="{6290873A-75B4-49C1-9CFA-12FF18E35ED4}" srcOrd="0" destOrd="0" parTransId="{5CA6815D-69EC-461D-B7B6-98BECDFDAE9D}" sibTransId="{1DE4FA48-F1A8-4234-B878-8E4FAA449200}"/>
    <dgm:cxn modelId="{E41569AE-E54B-401E-9875-8B4550B3F033}" type="presOf" srcId="{4C0F9464-984B-42FD-A4C8-4319DACB9DBA}" destId="{F0FC6F6B-FDDE-427F-B99C-223FD45DF232}" srcOrd="0" destOrd="0" presId="urn:microsoft.com/office/officeart/2005/8/layout/hierarchy1"/>
    <dgm:cxn modelId="{9BD20BD8-D377-488B-93EE-13B6D7930A47}" srcId="{A4A0888A-53CF-443A-8A91-3343FD7F076B}" destId="{5B8E1D93-EB89-435A-B284-547177CA61E1}" srcOrd="0" destOrd="0" parTransId="{ABFD2896-E276-4692-B902-ACE789277913}" sibTransId="{E0ECA6DF-8E65-43E6-B5C6-EBB44E4273E7}"/>
    <dgm:cxn modelId="{ABBF4531-AC9C-4517-AAB7-35E448F1AE47}" type="presOf" srcId="{26F698D5-CBA9-479A-B58D-7535BBDBB351}" destId="{7DD4E6EE-8EB2-4F3B-984D-7C5469AFF9E0}" srcOrd="0" destOrd="0" presId="urn:microsoft.com/office/officeart/2005/8/layout/hierarchy1"/>
    <dgm:cxn modelId="{28B8D9B2-A463-473D-8AB3-088FAC109EC3}" type="presOf" srcId="{5B8E1D93-EB89-435A-B284-547177CA61E1}" destId="{66263398-F2C7-4D91-B37A-D639871A4EAC}" srcOrd="0" destOrd="0" presId="urn:microsoft.com/office/officeart/2005/8/layout/hierarchy1"/>
    <dgm:cxn modelId="{2537607C-2EF8-4279-B4B4-1B3866120732}" srcId="{6290873A-75B4-49C1-9CFA-12FF18E35ED4}" destId="{A4A0888A-53CF-443A-8A91-3343FD7F076B}" srcOrd="0" destOrd="0" parTransId="{26F698D5-CBA9-479A-B58D-7535BBDBB351}" sibTransId="{45A7B165-3019-4A2B-8057-C49C57DC434F}"/>
    <dgm:cxn modelId="{43B3DBFB-6456-4A00-89CF-07A5E55AAE32}" type="presOf" srcId="{99B3CE47-EA92-4D46-BC4A-D624A774409F}" destId="{4FBC0BBB-6BCB-4AFE-85B4-59985087B8AD}" srcOrd="0" destOrd="0" presId="urn:microsoft.com/office/officeart/2005/8/layout/hierarchy1"/>
    <dgm:cxn modelId="{8A9C4373-A717-426F-9AD3-C924FC3D1E8A}" type="presOf" srcId="{C19B26E0-C159-4B50-AC20-5B160741C7BC}" destId="{787368CF-EC2E-4270-8354-7D6231D6AF74}" srcOrd="0" destOrd="0" presId="urn:microsoft.com/office/officeart/2005/8/layout/hierarchy1"/>
    <dgm:cxn modelId="{7688BD02-736B-428E-9C95-272101DC27B8}" type="presOf" srcId="{6290873A-75B4-49C1-9CFA-12FF18E35ED4}" destId="{0901ECBD-58D0-4EC5-9679-63A0801801C0}" srcOrd="0" destOrd="0" presId="urn:microsoft.com/office/officeart/2005/8/layout/hierarchy1"/>
    <dgm:cxn modelId="{2C5CE8EC-B710-49FF-B52F-F2D54FE635C5}" type="presOf" srcId="{6CD3B6F5-E90A-42FC-9194-820C46BF2602}" destId="{0AC248F7-FC2C-4412-B5D5-E7597776A8B8}" srcOrd="0" destOrd="0" presId="urn:microsoft.com/office/officeart/2005/8/layout/hierarchy1"/>
    <dgm:cxn modelId="{FDFB11DE-407D-4730-BF0D-6EC6FD967864}" type="presOf" srcId="{5A8D3DFB-DC3D-48D0-912F-AE58845163C3}" destId="{0652CA3B-782E-4FA9-BFCD-1541F658BC46}" srcOrd="0" destOrd="0" presId="urn:microsoft.com/office/officeart/2005/8/layout/hierarchy1"/>
    <dgm:cxn modelId="{D30008B1-31EA-45C3-B61D-3FBF31C0D766}" type="presOf" srcId="{A4A0888A-53CF-443A-8A91-3343FD7F076B}" destId="{9E643B24-F219-4DA6-AA96-52BC652CE05F}" srcOrd="0" destOrd="0" presId="urn:microsoft.com/office/officeart/2005/8/layout/hierarchy1"/>
    <dgm:cxn modelId="{FBCA3591-11F7-4A49-AEF6-60033ADA403A}" srcId="{6290873A-75B4-49C1-9CFA-12FF18E35ED4}" destId="{C19B26E0-C159-4B50-AC20-5B160741C7BC}" srcOrd="1" destOrd="0" parTransId="{99B3CE47-EA92-4D46-BC4A-D624A774409F}" sibTransId="{7BEB0836-7C30-4D39-9468-A47E102AC96D}"/>
    <dgm:cxn modelId="{D20C26C1-D9FB-4065-B9AE-5D47E3A60741}" srcId="{A4A0888A-53CF-443A-8A91-3343FD7F076B}" destId="{4C0F9464-984B-42FD-A4C8-4319DACB9DBA}" srcOrd="1" destOrd="0" parTransId="{6CD3B6F5-E90A-42FC-9194-820C46BF2602}" sibTransId="{6A382BD7-D187-4604-8EAE-D56FE830F8CE}"/>
    <dgm:cxn modelId="{654EBCA5-0E8F-4917-9656-BE2AAAD9B7DB}" type="presOf" srcId="{ABFD2896-E276-4692-B902-ACE789277913}" destId="{4E870BDC-C6C9-4D76-AB41-386D4918EED8}" srcOrd="0" destOrd="0" presId="urn:microsoft.com/office/officeart/2005/8/layout/hierarchy1"/>
    <dgm:cxn modelId="{689D34DA-87BD-426A-817F-3B5139E97A6E}" type="presParOf" srcId="{0652CA3B-782E-4FA9-BFCD-1541F658BC46}" destId="{E6D031F7-338A-42E7-B515-E29858377630}" srcOrd="0" destOrd="0" presId="urn:microsoft.com/office/officeart/2005/8/layout/hierarchy1"/>
    <dgm:cxn modelId="{532789A0-A165-4EE0-99C8-809DDEB8DA61}" type="presParOf" srcId="{E6D031F7-338A-42E7-B515-E29858377630}" destId="{EA6CE1EE-8327-4B2F-87B1-8ADC048C5816}" srcOrd="0" destOrd="0" presId="urn:microsoft.com/office/officeart/2005/8/layout/hierarchy1"/>
    <dgm:cxn modelId="{97412B21-6143-4896-91B5-786979CE3250}" type="presParOf" srcId="{EA6CE1EE-8327-4B2F-87B1-8ADC048C5816}" destId="{029450B6-7331-4C9A-9ADD-3296C5EFEE36}" srcOrd="0" destOrd="0" presId="urn:microsoft.com/office/officeart/2005/8/layout/hierarchy1"/>
    <dgm:cxn modelId="{2DB6794B-DF71-4377-95D4-F8835D3B01BE}" type="presParOf" srcId="{EA6CE1EE-8327-4B2F-87B1-8ADC048C5816}" destId="{0901ECBD-58D0-4EC5-9679-63A0801801C0}" srcOrd="1" destOrd="0" presId="urn:microsoft.com/office/officeart/2005/8/layout/hierarchy1"/>
    <dgm:cxn modelId="{4A93C94D-D07F-414C-86AD-404874678ABD}" type="presParOf" srcId="{E6D031F7-338A-42E7-B515-E29858377630}" destId="{157E14E6-C784-47DF-BE26-6AFB3EAD0AEE}" srcOrd="1" destOrd="0" presId="urn:microsoft.com/office/officeart/2005/8/layout/hierarchy1"/>
    <dgm:cxn modelId="{9EB8FBDA-A707-456A-B63C-0C644B35769D}" type="presParOf" srcId="{157E14E6-C784-47DF-BE26-6AFB3EAD0AEE}" destId="{7DD4E6EE-8EB2-4F3B-984D-7C5469AFF9E0}" srcOrd="0" destOrd="0" presId="urn:microsoft.com/office/officeart/2005/8/layout/hierarchy1"/>
    <dgm:cxn modelId="{A5B27A7B-CD15-4FAE-9213-730160ACD75C}" type="presParOf" srcId="{157E14E6-C784-47DF-BE26-6AFB3EAD0AEE}" destId="{AB73BD3B-6625-43F9-BC25-AB21B86BB475}" srcOrd="1" destOrd="0" presId="urn:microsoft.com/office/officeart/2005/8/layout/hierarchy1"/>
    <dgm:cxn modelId="{771A4032-51CE-44A9-B9D4-354AC2C7F00E}" type="presParOf" srcId="{AB73BD3B-6625-43F9-BC25-AB21B86BB475}" destId="{63B23F29-72C6-485E-B9B5-E1A56CC7FA40}" srcOrd="0" destOrd="0" presId="urn:microsoft.com/office/officeart/2005/8/layout/hierarchy1"/>
    <dgm:cxn modelId="{BD4363FA-51A0-4E7D-9BF8-E52A21D0D940}" type="presParOf" srcId="{63B23F29-72C6-485E-B9B5-E1A56CC7FA40}" destId="{BA3B1CAB-DA1A-44D4-BBE2-411E4BBFF813}" srcOrd="0" destOrd="0" presId="urn:microsoft.com/office/officeart/2005/8/layout/hierarchy1"/>
    <dgm:cxn modelId="{FE2E3EAD-7D76-41CC-8440-CC2D1F5A5CA3}" type="presParOf" srcId="{63B23F29-72C6-485E-B9B5-E1A56CC7FA40}" destId="{9E643B24-F219-4DA6-AA96-52BC652CE05F}" srcOrd="1" destOrd="0" presId="urn:microsoft.com/office/officeart/2005/8/layout/hierarchy1"/>
    <dgm:cxn modelId="{F414D562-6106-4414-BDF0-B7A7D812882E}" type="presParOf" srcId="{AB73BD3B-6625-43F9-BC25-AB21B86BB475}" destId="{5662C9EA-F3BD-42C2-8A19-735BA388CCB8}" srcOrd="1" destOrd="0" presId="urn:microsoft.com/office/officeart/2005/8/layout/hierarchy1"/>
    <dgm:cxn modelId="{DC134B6D-D818-4061-92CF-EB4C643BD13E}" type="presParOf" srcId="{5662C9EA-F3BD-42C2-8A19-735BA388CCB8}" destId="{4E870BDC-C6C9-4D76-AB41-386D4918EED8}" srcOrd="0" destOrd="0" presId="urn:microsoft.com/office/officeart/2005/8/layout/hierarchy1"/>
    <dgm:cxn modelId="{C9DBE7B2-CF1B-4406-B630-4A627AD35175}" type="presParOf" srcId="{5662C9EA-F3BD-42C2-8A19-735BA388CCB8}" destId="{478844CF-C664-45C7-A4D3-29A3E0DDBEF6}" srcOrd="1" destOrd="0" presId="urn:microsoft.com/office/officeart/2005/8/layout/hierarchy1"/>
    <dgm:cxn modelId="{D1C7C106-DA74-42DD-829D-DF3692311E81}" type="presParOf" srcId="{478844CF-C664-45C7-A4D3-29A3E0DDBEF6}" destId="{3D8E2D60-2E71-4AE7-9ED3-B99C7D5BE0E9}" srcOrd="0" destOrd="0" presId="urn:microsoft.com/office/officeart/2005/8/layout/hierarchy1"/>
    <dgm:cxn modelId="{5A552622-6A3A-4CAE-B048-EDF4A7043B80}" type="presParOf" srcId="{3D8E2D60-2E71-4AE7-9ED3-B99C7D5BE0E9}" destId="{F4C49667-10BD-4F37-98B4-083CDA5E0925}" srcOrd="0" destOrd="0" presId="urn:microsoft.com/office/officeart/2005/8/layout/hierarchy1"/>
    <dgm:cxn modelId="{19511B2C-7520-46FC-995D-02D613E9F600}" type="presParOf" srcId="{3D8E2D60-2E71-4AE7-9ED3-B99C7D5BE0E9}" destId="{66263398-F2C7-4D91-B37A-D639871A4EAC}" srcOrd="1" destOrd="0" presId="urn:microsoft.com/office/officeart/2005/8/layout/hierarchy1"/>
    <dgm:cxn modelId="{2656931B-1E99-43DB-94DC-C7AAB2623D00}" type="presParOf" srcId="{478844CF-C664-45C7-A4D3-29A3E0DDBEF6}" destId="{244593C6-6DDB-46AC-9475-B6172E7C0A9D}" srcOrd="1" destOrd="0" presId="urn:microsoft.com/office/officeart/2005/8/layout/hierarchy1"/>
    <dgm:cxn modelId="{D987239C-D606-4C1A-8711-6704A1900016}" type="presParOf" srcId="{5662C9EA-F3BD-42C2-8A19-735BA388CCB8}" destId="{0AC248F7-FC2C-4412-B5D5-E7597776A8B8}" srcOrd="2" destOrd="0" presId="urn:microsoft.com/office/officeart/2005/8/layout/hierarchy1"/>
    <dgm:cxn modelId="{4930E298-65E2-4F56-B27A-2837244558E8}" type="presParOf" srcId="{5662C9EA-F3BD-42C2-8A19-735BA388CCB8}" destId="{1147F907-049E-4BB4-B4E4-912E91DB5289}" srcOrd="3" destOrd="0" presId="urn:microsoft.com/office/officeart/2005/8/layout/hierarchy1"/>
    <dgm:cxn modelId="{9A298363-AEDD-49BB-AF7B-305E61FA13F3}" type="presParOf" srcId="{1147F907-049E-4BB4-B4E4-912E91DB5289}" destId="{ED8EECEC-2649-4381-9E08-67EE9EB06038}" srcOrd="0" destOrd="0" presId="urn:microsoft.com/office/officeart/2005/8/layout/hierarchy1"/>
    <dgm:cxn modelId="{5C894928-5CD8-4755-8769-FB52F63EE3C8}" type="presParOf" srcId="{ED8EECEC-2649-4381-9E08-67EE9EB06038}" destId="{52B04110-3CBC-4EAC-94F2-CE57BF7882FC}" srcOrd="0" destOrd="0" presId="urn:microsoft.com/office/officeart/2005/8/layout/hierarchy1"/>
    <dgm:cxn modelId="{45BBF863-D3EC-425D-BF11-22A35588E925}" type="presParOf" srcId="{ED8EECEC-2649-4381-9E08-67EE9EB06038}" destId="{F0FC6F6B-FDDE-427F-B99C-223FD45DF232}" srcOrd="1" destOrd="0" presId="urn:microsoft.com/office/officeart/2005/8/layout/hierarchy1"/>
    <dgm:cxn modelId="{BF9FBC30-E170-46A7-8069-057B31995B2E}" type="presParOf" srcId="{1147F907-049E-4BB4-B4E4-912E91DB5289}" destId="{39B2C136-20D4-4FD1-A9A7-73642355BB3E}" srcOrd="1" destOrd="0" presId="urn:microsoft.com/office/officeart/2005/8/layout/hierarchy1"/>
    <dgm:cxn modelId="{29CA7BF4-2EEE-4407-9E35-106719EAA051}" type="presParOf" srcId="{157E14E6-C784-47DF-BE26-6AFB3EAD0AEE}" destId="{4FBC0BBB-6BCB-4AFE-85B4-59985087B8AD}" srcOrd="2" destOrd="0" presId="urn:microsoft.com/office/officeart/2005/8/layout/hierarchy1"/>
    <dgm:cxn modelId="{3D0E4755-7BB6-4B62-86D0-11489A131001}" type="presParOf" srcId="{157E14E6-C784-47DF-BE26-6AFB3EAD0AEE}" destId="{740847CB-A7C3-4CCF-86D5-9275A52D8A07}" srcOrd="3" destOrd="0" presId="urn:microsoft.com/office/officeart/2005/8/layout/hierarchy1"/>
    <dgm:cxn modelId="{42AE31C2-009E-45C4-B29C-C569CE3A04C7}" type="presParOf" srcId="{740847CB-A7C3-4CCF-86D5-9275A52D8A07}" destId="{3C138B96-7C7A-4664-BEC0-9BC953A0E72C}" srcOrd="0" destOrd="0" presId="urn:microsoft.com/office/officeart/2005/8/layout/hierarchy1"/>
    <dgm:cxn modelId="{7185BD72-7C67-4CD2-8C19-1A0599727E55}" type="presParOf" srcId="{3C138B96-7C7A-4664-BEC0-9BC953A0E72C}" destId="{56719198-14FA-4031-935C-9729A47A780A}" srcOrd="0" destOrd="0" presId="urn:microsoft.com/office/officeart/2005/8/layout/hierarchy1"/>
    <dgm:cxn modelId="{6A78ADEF-9D83-4EEA-8F00-7E01B13DEA8A}" type="presParOf" srcId="{3C138B96-7C7A-4664-BEC0-9BC953A0E72C}" destId="{787368CF-EC2E-4270-8354-7D6231D6AF74}" srcOrd="1" destOrd="0" presId="urn:microsoft.com/office/officeart/2005/8/layout/hierarchy1"/>
    <dgm:cxn modelId="{F2FACC5A-7A99-4BF2-A2BA-81973659378C}" type="presParOf" srcId="{740847CB-A7C3-4CCF-86D5-9275A52D8A07}" destId="{1ADB8165-C308-4A13-A14B-EF134917F928}"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D9218AC-D4CB-4D0D-A6D2-EFDFED92C4AF}" type="datetimeFigureOut">
              <a:rPr lang="fa-IR" smtClean="0"/>
              <a:pPr/>
              <a:t>25/09/1441</a:t>
            </a:fld>
            <a:endParaRPr lang="fa-I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9553D6EA-5D44-4610-BEA6-31C182387B45}" type="slidenum">
              <a:rPr lang="fa-IR" smtClean="0"/>
              <a:pPr/>
              <a:t>‹#›</a:t>
            </a:fld>
            <a:endParaRPr lang="fa-IR"/>
          </a:p>
        </p:txBody>
      </p:sp>
    </p:spTree>
    <p:extLst>
      <p:ext uri="{BB962C8B-B14F-4D97-AF65-F5344CB8AC3E}">
        <p14:creationId xmlns:p14="http://schemas.microsoft.com/office/powerpoint/2010/main" val="30551882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20171A26-7710-4F1A-8460-389A08758838}" type="slidenum">
              <a:rPr lang="fa-IR" smtClean="0"/>
              <a:pPr/>
              <a:t>1</a:t>
            </a:fld>
            <a:endParaRPr lang="fa-IR"/>
          </a:p>
        </p:txBody>
      </p:sp>
    </p:spTree>
    <p:extLst>
      <p:ext uri="{BB962C8B-B14F-4D97-AF65-F5344CB8AC3E}">
        <p14:creationId xmlns:p14="http://schemas.microsoft.com/office/powerpoint/2010/main" val="2375544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0171A26-7710-4F1A-8460-389A08758838}" type="slidenum">
              <a:rPr lang="fa-IR" smtClean="0"/>
              <a:pPr/>
              <a:t>2</a:t>
            </a:fld>
            <a:endParaRPr lang="fa-IR"/>
          </a:p>
        </p:txBody>
      </p:sp>
    </p:spTree>
    <p:extLst>
      <p:ext uri="{BB962C8B-B14F-4D97-AF65-F5344CB8AC3E}">
        <p14:creationId xmlns:p14="http://schemas.microsoft.com/office/powerpoint/2010/main" val="150096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3307593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2975571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3429100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12058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1083821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1910755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3547472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3670402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252064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4072473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E4D687-9224-4F0B-9C5B-6E288F6E6979}" type="datetimeFigureOut">
              <a:rPr lang="fa-IR" smtClean="0"/>
              <a:pPr/>
              <a:t>25/09/1441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F27B876-DC1A-423F-97CB-BF202768CE39}" type="slidenum">
              <a:rPr lang="fa-IR" smtClean="0"/>
              <a:pPr/>
              <a:t>‹#›</a:t>
            </a:fld>
            <a:endParaRPr lang="fa-IR"/>
          </a:p>
        </p:txBody>
      </p:sp>
    </p:spTree>
    <p:extLst>
      <p:ext uri="{BB962C8B-B14F-4D97-AF65-F5344CB8AC3E}">
        <p14:creationId xmlns:p14="http://schemas.microsoft.com/office/powerpoint/2010/main" val="3225848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BE4D687-9224-4F0B-9C5B-6E288F6E6979}" type="datetimeFigureOut">
              <a:rPr lang="fa-IR" smtClean="0"/>
              <a:pPr/>
              <a:t>25/09/1441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F27B876-DC1A-423F-97CB-BF202768CE39}" type="slidenum">
              <a:rPr lang="fa-IR" smtClean="0"/>
              <a:pPr/>
              <a:t>‹#›</a:t>
            </a:fld>
            <a:endParaRPr lang="fa-IR"/>
          </a:p>
        </p:txBody>
      </p:sp>
    </p:spTree>
    <p:extLst>
      <p:ext uri="{BB962C8B-B14F-4D97-AF65-F5344CB8AC3E}">
        <p14:creationId xmlns:p14="http://schemas.microsoft.com/office/powerpoint/2010/main" val="618364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4.xml"/><Relationship Id="rId7" Type="http://schemas.openxmlformats.org/officeDocument/2006/relationships/diagramColors" Target="../diagrams/colors1.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png"/><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24195"/>
          </a:xfrm>
        </p:spPr>
        <p:txBody>
          <a:bodyPr>
            <a:normAutofit/>
          </a:bodyPr>
          <a:lstStyle/>
          <a:p>
            <a:pPr algn="ctr"/>
            <a:r>
              <a:rPr lang="fa-IR" sz="4000" dirty="0" smtClean="0">
                <a:cs typeface="B Yagut" pitchFamily="2" charset="-78"/>
              </a:rPr>
              <a:t>بهداشت دهان و دندان</a:t>
            </a:r>
            <a:r>
              <a:rPr lang="fa-IR" sz="6000" b="1" dirty="0" smtClean="0">
                <a:cs typeface="B Yagut" pitchFamily="2" charset="-78"/>
              </a:rPr>
              <a:t/>
            </a:r>
            <a:br>
              <a:rPr lang="fa-IR" sz="6000" b="1" dirty="0" smtClean="0">
                <a:cs typeface="B Yagut" pitchFamily="2" charset="-78"/>
              </a:rPr>
            </a:br>
            <a:r>
              <a:rPr lang="fa-IR" sz="6000" b="1" dirty="0" smtClean="0">
                <a:cs typeface="B Yagut" pitchFamily="2" charset="-78"/>
              </a:rPr>
              <a:t/>
            </a:r>
            <a:br>
              <a:rPr lang="fa-IR" sz="6000" b="1" dirty="0" smtClean="0">
                <a:cs typeface="B Yagut" pitchFamily="2" charset="-78"/>
              </a:rPr>
            </a:br>
            <a:r>
              <a:rPr lang="fa-IR" sz="6000" b="1" dirty="0" smtClean="0">
                <a:cs typeface="B Yagut" pitchFamily="2" charset="-78"/>
              </a:rPr>
              <a:t/>
            </a:r>
            <a:br>
              <a:rPr lang="fa-IR" sz="6000" b="1" dirty="0" smtClean="0">
                <a:cs typeface="B Yagut" pitchFamily="2" charset="-78"/>
              </a:rPr>
            </a:br>
            <a:r>
              <a:rPr lang="fa-IR" sz="3600" dirty="0" smtClean="0">
                <a:cs typeface="B Yagut" pitchFamily="2" charset="-78"/>
              </a:rPr>
              <a:t>بهداشت دهان و دندان در سالمندان</a:t>
            </a:r>
            <a:endParaRPr lang="fa-IR" dirty="0"/>
          </a:p>
        </p:txBody>
      </p:sp>
      <p:sp>
        <p:nvSpPr>
          <p:cNvPr id="3" name="Slide Number Placeholder 2"/>
          <p:cNvSpPr>
            <a:spLocks noGrp="1"/>
          </p:cNvSpPr>
          <p:nvPr>
            <p:ph type="sldNum" sz="quarter" idx="12"/>
          </p:nvPr>
        </p:nvSpPr>
        <p:spPr/>
        <p:txBody>
          <a:bodyPr/>
          <a:lstStyle/>
          <a:p>
            <a:fld id="{20F76D98-0577-4664-83F4-5DCA2E7C8EA9}" type="slidenum">
              <a:rPr lang="fa-IR" smtClean="0"/>
              <a:pPr/>
              <a:t>1</a:t>
            </a:fld>
            <a:endParaRPr lang="fa-IR"/>
          </a:p>
        </p:txBody>
      </p:sp>
      <p:pic>
        <p:nvPicPr>
          <p:cNvPr id="4" name="۴۰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48811" y="57467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8022"/>
    </mc:Choice>
    <mc:Fallback xmlns="">
      <p:transition spd="slow" advTm="80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49" objId="4"/>
        <p14:stopEvt time="7733"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fa-IR" sz="4000" dirty="0" smtClean="0">
                <a:cs typeface="B Yagut" pitchFamily="2" charset="-78"/>
              </a:rPr>
              <a:t>پروتز دنداني </a:t>
            </a:r>
            <a:endParaRPr lang="fa-IR" sz="4000" dirty="0"/>
          </a:p>
        </p:txBody>
      </p:sp>
      <p:sp>
        <p:nvSpPr>
          <p:cNvPr id="6" name="Content Placeholder 5"/>
          <p:cNvSpPr>
            <a:spLocks noGrp="1"/>
          </p:cNvSpPr>
          <p:nvPr>
            <p:ph sz="half" idx="2"/>
          </p:nvPr>
        </p:nvSpPr>
        <p:spPr/>
        <p:txBody>
          <a:bodyPr>
            <a:normAutofit/>
          </a:bodyPr>
          <a:lstStyle/>
          <a:p>
            <a:pPr>
              <a:lnSpc>
                <a:spcPct val="150000"/>
              </a:lnSpc>
            </a:pPr>
            <a:r>
              <a:rPr lang="fa-IR" sz="2500" dirty="0" smtClean="0">
                <a:cs typeface="B Yagut" pitchFamily="2" charset="-78"/>
              </a:rPr>
              <a:t>پروتز دنداني یك جانشين مصنوعي براي یک، چند یا تمام دندانهاي از دست رفته است كه جهت تأمين كار دندان ها و زیبایي فک و صورت استفاده مي شود.</a:t>
            </a:r>
            <a:endParaRPr lang="fa-IR" sz="2500"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1444074284"/>
              </p:ext>
            </p:extLst>
          </p:nvPr>
        </p:nvGraphicFramePr>
        <p:xfrm>
          <a:off x="838200" y="1693889"/>
          <a:ext cx="5181600" cy="44830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۴۱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049000" y="5567363"/>
            <a:ext cx="609600" cy="609600"/>
          </a:xfrm>
          <a:prstGeom prst="rect">
            <a:avLst/>
          </a:prstGeom>
        </p:spPr>
      </p:pic>
    </p:spTree>
    <p:extLst>
      <p:ext uri="{BB962C8B-B14F-4D97-AF65-F5344CB8AC3E}">
        <p14:creationId xmlns:p14="http://schemas.microsoft.com/office/powerpoint/2010/main" val="3527067215"/>
      </p:ext>
    </p:extLst>
  </p:cSld>
  <p:clrMapOvr>
    <a:masterClrMapping/>
  </p:clrMapOvr>
  <mc:AlternateContent xmlns:mc="http://schemas.openxmlformats.org/markup-compatibility/2006" xmlns:p14="http://schemas.microsoft.com/office/powerpoint/2010/main">
    <mc:Choice Requires="p14">
      <p:transition spd="slow" p14:dur="2000" advTm="26146"/>
    </mc:Choice>
    <mc:Fallback xmlns="">
      <p:transition spd="slow" advTm="2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24374"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24344" y="126134"/>
            <a:ext cx="10515600" cy="1325563"/>
          </a:xfrm>
        </p:spPr>
        <p:txBody>
          <a:bodyPr>
            <a:normAutofit/>
          </a:bodyPr>
          <a:lstStyle/>
          <a:p>
            <a:pPr algn="ctr"/>
            <a:r>
              <a:rPr lang="fa-IR" sz="4000" dirty="0" smtClean="0">
                <a:cs typeface="B Yagut" pitchFamily="2" charset="-78"/>
              </a:rPr>
              <a:t>پروتز متحرک </a:t>
            </a:r>
            <a:endParaRPr lang="fa-IR" sz="4000" dirty="0"/>
          </a:p>
        </p:txBody>
      </p:sp>
      <p:sp>
        <p:nvSpPr>
          <p:cNvPr id="6" name="Content Placeholder 5"/>
          <p:cNvSpPr>
            <a:spLocks noGrp="1"/>
          </p:cNvSpPr>
          <p:nvPr>
            <p:ph idx="1"/>
          </p:nvPr>
        </p:nvSpPr>
        <p:spPr>
          <a:xfrm>
            <a:off x="1174173" y="1605757"/>
            <a:ext cx="10179625" cy="4351338"/>
          </a:xfrm>
        </p:spPr>
        <p:txBody>
          <a:bodyPr>
            <a:normAutofit/>
          </a:bodyPr>
          <a:lstStyle/>
          <a:p>
            <a:pPr>
              <a:lnSpc>
                <a:spcPct val="150000"/>
              </a:lnSpc>
              <a:buNone/>
            </a:pPr>
            <a:r>
              <a:rPr lang="fa-IR" sz="2600" dirty="0" smtClean="0">
                <a:cs typeface="B Yagut" pitchFamily="2" charset="-78"/>
              </a:rPr>
              <a:t>در پروتز متحرک فرد مي تواند آن را از دهان خود خارج كند که بر دو نوع است.</a:t>
            </a:r>
            <a:br>
              <a:rPr lang="fa-IR" sz="2600" dirty="0" smtClean="0">
                <a:cs typeface="B Yagut" pitchFamily="2" charset="-78"/>
              </a:rPr>
            </a:br>
            <a:r>
              <a:rPr lang="fa-IR" sz="2600" dirty="0" smtClean="0">
                <a:cs typeface="B Yagut" pitchFamily="2" charset="-78"/>
              </a:rPr>
              <a:t>1.پروتز متحرک كامل یک« دست دندان » است كه وقتي بیمار كلیه دندان هاي هر دو فک  خود را از دست داد، از آن استفاده مي كند.</a:t>
            </a:r>
            <a:br>
              <a:rPr lang="fa-IR" sz="2600" dirty="0" smtClean="0">
                <a:cs typeface="B Yagut" pitchFamily="2" charset="-78"/>
              </a:rPr>
            </a:br>
            <a:r>
              <a:rPr lang="fa-IR" sz="2600" dirty="0" smtClean="0">
                <a:cs typeface="B Yagut" pitchFamily="2" charset="-78"/>
              </a:rPr>
              <a:t>2.پروتز متحرک ناكامل(پارسیل) :در افرادی كه هنوز چند دندان سالم در دهان دارند یا چند دندان خود را از دست داده اند، استفاده مي شود. این نوع پروتز از دو قسمت فلزي و غير فلزي(همرنگ لثه)ساخته می شود.</a:t>
            </a:r>
            <a:endParaRPr lang="fa-IR" sz="2600" dirty="0"/>
          </a:p>
        </p:txBody>
      </p:sp>
      <p:pic>
        <p:nvPicPr>
          <p:cNvPr id="2" name="۴۱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8721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5102"/>
    </mc:Choice>
    <mc:Fallback xmlns="">
      <p:transition spd="slow" advTm="3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 objId="2"/>
        <p14:stopEvt time="33358"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000" dirty="0" smtClean="0">
                <a:cs typeface="B Yagut" pitchFamily="2" charset="-78"/>
              </a:rPr>
              <a:t>پروتز ثابت </a:t>
            </a:r>
            <a:endParaRPr lang="fa-IR" dirty="0"/>
          </a:p>
        </p:txBody>
      </p:sp>
      <p:sp>
        <p:nvSpPr>
          <p:cNvPr id="3" name="Content Placeholder 2"/>
          <p:cNvSpPr>
            <a:spLocks noGrp="1"/>
          </p:cNvSpPr>
          <p:nvPr>
            <p:ph idx="1"/>
          </p:nvPr>
        </p:nvSpPr>
        <p:spPr/>
        <p:txBody>
          <a:bodyPr/>
          <a:lstStyle/>
          <a:p>
            <a:pPr>
              <a:lnSpc>
                <a:spcPct val="150000"/>
              </a:lnSpc>
              <a:buNone/>
            </a:pPr>
            <a:r>
              <a:rPr lang="fa-IR" sz="2500" b="1" dirty="0" smtClean="0">
                <a:cs typeface="B Yagut" pitchFamily="2" charset="-78"/>
              </a:rPr>
              <a:t>پروتز ثابت : </a:t>
            </a:r>
            <a:r>
              <a:rPr lang="fa-IR" sz="2500" dirty="0" smtClean="0">
                <a:cs typeface="B Yagut" pitchFamily="2" charset="-78"/>
              </a:rPr>
              <a:t>براي جایگزیني تعدادي از دندان هاي از دست رفته،از نوعي دندان مصنوعي ثابت شده در دهان مي توان استفاده نمود كه توسط فرد از دهان خارج نمي شود.</a:t>
            </a:r>
          </a:p>
          <a:p>
            <a:pPr>
              <a:lnSpc>
                <a:spcPct val="150000"/>
              </a:lnSpc>
              <a:buNone/>
            </a:pPr>
            <a:r>
              <a:rPr lang="fa-IR" sz="2500" dirty="0" smtClean="0">
                <a:cs typeface="B Yagut" pitchFamily="2" charset="-78"/>
              </a:rPr>
              <a:t>مثل : روکش های دندانی</a:t>
            </a:r>
          </a:p>
          <a:p>
            <a:pPr>
              <a:buNone/>
            </a:pPr>
            <a:endParaRPr lang="fa-IR" dirty="0"/>
          </a:p>
        </p:txBody>
      </p:sp>
      <p:pic>
        <p:nvPicPr>
          <p:cNvPr id="4" name="Picture 2"/>
          <p:cNvPicPr>
            <a:picLocks noChangeAspect="1" noChangeArrowheads="1"/>
          </p:cNvPicPr>
          <p:nvPr/>
        </p:nvPicPr>
        <p:blipFill>
          <a:blip r:embed="rId4" cstate="print"/>
          <a:srcRect/>
          <a:stretch>
            <a:fillRect/>
          </a:stretch>
        </p:blipFill>
        <p:spPr bwMode="auto">
          <a:xfrm>
            <a:off x="1468002" y="3507699"/>
            <a:ext cx="2931065" cy="2368445"/>
          </a:xfrm>
          <a:prstGeom prst="rect">
            <a:avLst/>
          </a:prstGeom>
          <a:noFill/>
          <a:ln w="9525">
            <a:noFill/>
            <a:miter lim="800000"/>
            <a:headEnd/>
            <a:tailEnd/>
          </a:ln>
        </p:spPr>
      </p:pic>
      <p:pic>
        <p:nvPicPr>
          <p:cNvPr id="5" name="۴۱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049000" y="57023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2411"/>
    </mc:Choice>
    <mc:Fallback xmlns="">
      <p:transition spd="slow" advTm="224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6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21703" objId="5"/>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مراقبت از پروتز كامل (دست دندان)</a:t>
            </a:r>
            <a:endParaRPr lang="fa-IR" sz="4000" dirty="0">
              <a:cs typeface="B Yagut" pitchFamily="2" charset="-78"/>
            </a:endParaRPr>
          </a:p>
        </p:txBody>
      </p:sp>
      <p:sp>
        <p:nvSpPr>
          <p:cNvPr id="3" name="Content Placeholder 2"/>
          <p:cNvSpPr>
            <a:spLocks noGrp="1"/>
          </p:cNvSpPr>
          <p:nvPr>
            <p:ph idx="1"/>
          </p:nvPr>
        </p:nvSpPr>
        <p:spPr>
          <a:xfrm>
            <a:off x="534571" y="1491175"/>
            <a:ext cx="11296357" cy="5092506"/>
          </a:xfrm>
        </p:spPr>
        <p:txBody>
          <a:bodyPr>
            <a:normAutofit/>
          </a:bodyPr>
          <a:lstStyle/>
          <a:p>
            <a:pPr>
              <a:lnSpc>
                <a:spcPct val="150000"/>
              </a:lnSpc>
            </a:pPr>
            <a:r>
              <a:rPr lang="fa-IR" sz="2500" dirty="0" smtClean="0">
                <a:cs typeface="B Yagut" pitchFamily="2" charset="-78"/>
              </a:rPr>
              <a:t>بعد از هر وعده غذایي پروتز متحرک باید از دهان خارج و ابتدا با آب شسته شده سپس با مسواک و خمير دندان یا مایع ظرفشویی تمام سطوح از خرده هاي مواد غذایي باقیمانده تمیز گردد.</a:t>
            </a:r>
          </a:p>
          <a:p>
            <a:pPr>
              <a:lnSpc>
                <a:spcPct val="150000"/>
              </a:lnSpc>
            </a:pPr>
            <a:r>
              <a:rPr lang="fa-IR" sz="2500" dirty="0" smtClean="0">
                <a:cs typeface="B Yagut" pitchFamily="2" charset="-78"/>
              </a:rPr>
              <a:t>از پودر هاي ساینده به هیچ و جه جهت تمیز كردن دست دندان استفاده نشود</a:t>
            </a:r>
            <a:r>
              <a:rPr lang="fa-IR" sz="2500" b="1" dirty="0" smtClean="0">
                <a:cs typeface="B Yagut" pitchFamily="2" charset="-78"/>
              </a:rPr>
              <a:t>.</a:t>
            </a:r>
          </a:p>
          <a:p>
            <a:pPr>
              <a:lnSpc>
                <a:spcPct val="150000"/>
              </a:lnSpc>
            </a:pPr>
            <a:r>
              <a:rPr lang="fa-IR" sz="2500" dirty="0" smtClean="0">
                <a:cs typeface="B Yagut" pitchFamily="2" charset="-78"/>
              </a:rPr>
              <a:t>پس از خارج كردن پروتز باید دهان را بطور كامل با آب گرم یا محلول نمكي رقیق شست و در صورت امكان با یک مسواک نرم لثه ها را تمیز كرد و با انگشت، لثه ها را ماساژ داد.</a:t>
            </a:r>
            <a:endParaRPr lang="fa-IR" sz="2500" dirty="0">
              <a:cs typeface="B Yagut" pitchFamily="2" charset="-78"/>
            </a:endParaRPr>
          </a:p>
        </p:txBody>
      </p:sp>
      <p:pic>
        <p:nvPicPr>
          <p:cNvPr id="4" name="Picture 2"/>
          <p:cNvPicPr>
            <a:picLocks noChangeAspect="1" noChangeArrowheads="1"/>
          </p:cNvPicPr>
          <p:nvPr/>
        </p:nvPicPr>
        <p:blipFill>
          <a:blip r:embed="rId4" cstate="print"/>
          <a:srcRect/>
          <a:stretch>
            <a:fillRect/>
          </a:stretch>
        </p:blipFill>
        <p:spPr bwMode="auto">
          <a:xfrm>
            <a:off x="978598" y="4351145"/>
            <a:ext cx="1928111" cy="1733708"/>
          </a:xfrm>
          <a:prstGeom prst="rect">
            <a:avLst/>
          </a:prstGeom>
          <a:noFill/>
          <a:ln w="9525">
            <a:noFill/>
            <a:miter lim="800000"/>
            <a:headEnd/>
            <a:tailEnd/>
          </a:ln>
        </p:spPr>
      </p:pic>
      <p:pic>
        <p:nvPicPr>
          <p:cNvPr id="5" name="۴۱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0865476" y="5686269"/>
            <a:ext cx="609600" cy="609600"/>
          </a:xfrm>
          <a:prstGeom prst="rect">
            <a:avLst/>
          </a:prstGeom>
        </p:spPr>
      </p:pic>
    </p:spTree>
    <p:extLst>
      <p:ext uri="{BB962C8B-B14F-4D97-AF65-F5344CB8AC3E}">
        <p14:creationId xmlns:p14="http://schemas.microsoft.com/office/powerpoint/2010/main" val="4088062378"/>
      </p:ext>
    </p:extLst>
  </p:cSld>
  <p:clrMapOvr>
    <a:masterClrMapping/>
  </p:clrMapOvr>
  <mc:AlternateContent xmlns:mc="http://schemas.openxmlformats.org/markup-compatibility/2006" xmlns:p14="http://schemas.microsoft.com/office/powerpoint/2010/main">
    <mc:Choice Requires="p14">
      <p:transition spd="slow" p14:dur="2000" advTm="41814"/>
    </mc:Choice>
    <mc:Fallback xmlns="">
      <p:transition spd="slow" advTm="418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3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41355" objId="5"/>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مراقبت از پروتز متحرک ناكامل (پارسیل)</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Font typeface="Wingdings" pitchFamily="2" charset="2"/>
              <a:buChar char="Ø"/>
            </a:pPr>
            <a:r>
              <a:rPr lang="fa-IR" dirty="0" smtClean="0">
                <a:cs typeface="B Yagut" pitchFamily="2" charset="-78"/>
              </a:rPr>
              <a:t>بعد از هر وعده غذایي، پروتز متحرک از دهان خارج شده و مانند پروتز كامل تمیز گردد. سپس دندان هاي باقیمانده به كمک مسواک و نخ دندان تمیز مي شود.</a:t>
            </a:r>
          </a:p>
          <a:p>
            <a:pPr>
              <a:lnSpc>
                <a:spcPct val="150000"/>
              </a:lnSpc>
              <a:buFont typeface="Wingdings" pitchFamily="2" charset="2"/>
              <a:buChar char="Ø"/>
            </a:pPr>
            <a:r>
              <a:rPr lang="fa-IR" dirty="0" smtClean="0">
                <a:cs typeface="B Yagut" pitchFamily="2" charset="-78"/>
              </a:rPr>
              <a:t> این افراد باید از دو مسواک استفاده نمایند. یكي براي تمیز كردن پروتز و دیگري براي تمیز كردن دندان هاي طبیعي كه در داخل دهان قرار دارند.</a:t>
            </a:r>
            <a:endParaRPr lang="fa-IR" dirty="0">
              <a:cs typeface="B Yagut" pitchFamily="2" charset="-78"/>
            </a:endParaRPr>
          </a:p>
        </p:txBody>
      </p:sp>
      <p:pic>
        <p:nvPicPr>
          <p:cNvPr id="4" name="Picture 3"/>
          <p:cNvPicPr>
            <a:picLocks noChangeAspect="1" noChangeArrowheads="1"/>
          </p:cNvPicPr>
          <p:nvPr/>
        </p:nvPicPr>
        <p:blipFill>
          <a:blip r:embed="rId4" cstate="print"/>
          <a:srcRect/>
          <a:stretch>
            <a:fillRect/>
          </a:stretch>
        </p:blipFill>
        <p:spPr bwMode="auto">
          <a:xfrm>
            <a:off x="1146066" y="4462835"/>
            <a:ext cx="2458387" cy="1873770"/>
          </a:xfrm>
          <a:prstGeom prst="rect">
            <a:avLst/>
          </a:prstGeom>
          <a:noFill/>
          <a:ln w="9525">
            <a:noFill/>
            <a:miter lim="800000"/>
            <a:headEnd/>
            <a:tailEnd/>
          </a:ln>
        </p:spPr>
      </p:pic>
      <p:pic>
        <p:nvPicPr>
          <p:cNvPr id="5" name="۴۱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35193" y="5886646"/>
            <a:ext cx="609600" cy="609600"/>
          </a:xfrm>
          <a:prstGeom prst="rect">
            <a:avLst/>
          </a:prstGeom>
        </p:spPr>
      </p:pic>
    </p:spTree>
    <p:extLst>
      <p:ext uri="{BB962C8B-B14F-4D97-AF65-F5344CB8AC3E}">
        <p14:creationId xmlns:p14="http://schemas.microsoft.com/office/powerpoint/2010/main" val="3803499308"/>
      </p:ext>
    </p:extLst>
  </p:cSld>
  <p:clrMapOvr>
    <a:masterClrMapping/>
  </p:clrMapOvr>
  <mc:AlternateContent xmlns:mc="http://schemas.openxmlformats.org/markup-compatibility/2006" xmlns:p14="http://schemas.microsoft.com/office/powerpoint/2010/main">
    <mc:Choice Requires="p14">
      <p:transition spd="slow" p14:dur="2000" advTm="29445"/>
    </mc:Choice>
    <mc:Fallback xmlns="">
      <p:transition spd="slow" advTm="294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8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28904" objId="5"/>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65"/>
            <a:ext cx="10515600" cy="1325563"/>
          </a:xfrm>
        </p:spPr>
        <p:txBody>
          <a:bodyPr>
            <a:normAutofit/>
          </a:bodyPr>
          <a:lstStyle/>
          <a:p>
            <a:pPr algn="ctr"/>
            <a:r>
              <a:rPr lang="fa-IR" sz="4000" dirty="0" smtClean="0">
                <a:cs typeface="B Yagut" pitchFamily="2" charset="-78"/>
              </a:rPr>
              <a:t>نکات مهم در مورد پروتز دندانی متحرک</a:t>
            </a:r>
            <a:endParaRPr lang="fa-IR" sz="4000" dirty="0">
              <a:cs typeface="B Yagut" pitchFamily="2" charset="-78"/>
            </a:endParaRPr>
          </a:p>
        </p:txBody>
      </p:sp>
      <p:sp>
        <p:nvSpPr>
          <p:cNvPr id="3" name="Content Placeholder 2"/>
          <p:cNvSpPr>
            <a:spLocks noGrp="1"/>
          </p:cNvSpPr>
          <p:nvPr>
            <p:ph idx="1"/>
          </p:nvPr>
        </p:nvSpPr>
        <p:spPr>
          <a:xfrm>
            <a:off x="838200" y="1340428"/>
            <a:ext cx="10515600" cy="5225264"/>
          </a:xfrm>
        </p:spPr>
        <p:txBody>
          <a:bodyPr>
            <a:noAutofit/>
          </a:bodyPr>
          <a:lstStyle/>
          <a:p>
            <a:pPr>
              <a:lnSpc>
                <a:spcPct val="150000"/>
              </a:lnSpc>
              <a:buFont typeface="Wingdings" pitchFamily="2" charset="2"/>
              <a:buChar char="Ø"/>
            </a:pPr>
            <a:r>
              <a:rPr lang="fa-IR" sz="2600" dirty="0" smtClean="0">
                <a:cs typeface="B Yagut" pitchFamily="2" charset="-78"/>
              </a:rPr>
              <a:t>دست دندان را به صورت هفتگي در یک محلول ضدعفوني به مدت نیم ساعت قرار دهد.</a:t>
            </a:r>
          </a:p>
          <a:p>
            <a:pPr>
              <a:lnSpc>
                <a:spcPct val="150000"/>
              </a:lnSpc>
              <a:buFont typeface="Wingdings" pitchFamily="2" charset="2"/>
              <a:buChar char="Ø"/>
            </a:pPr>
            <a:r>
              <a:rPr lang="fa-IR" sz="2600" dirty="0" smtClean="0">
                <a:cs typeface="B Yagut" pitchFamily="2" charset="-78"/>
              </a:rPr>
              <a:t>در طول شبانه روز دندان هاي مصنوعي متحرک باید براي مدتي از دهان خارج شود تا مخاط دهان كه تحت فشار دندان هاي مصنوعي در هنگام غذا خوردن بوده است، استراحت كند و به وضعیت طبیعي خود برگردد. توصیه می شود حدود ٨ ساعت دست دندان درآورده شود.</a:t>
            </a:r>
          </a:p>
          <a:p>
            <a:pPr>
              <a:lnSpc>
                <a:spcPct val="150000"/>
              </a:lnSpc>
              <a:buFont typeface="Wingdings" pitchFamily="2" charset="2"/>
              <a:buChar char="Ø"/>
            </a:pPr>
            <a:r>
              <a:rPr lang="fa-IR" sz="2600" dirty="0" smtClean="0">
                <a:cs typeface="B Yagut" pitchFamily="2" charset="-78"/>
              </a:rPr>
              <a:t>پس از تمیز كردن دست دندان در شب و قبل از خواب باید آن را در ظرفي پر از آب قرار داد تا آب از دست ندهد و تغیير حجم پیدا نكند.</a:t>
            </a:r>
          </a:p>
          <a:p>
            <a:pPr>
              <a:lnSpc>
                <a:spcPct val="150000"/>
              </a:lnSpc>
              <a:buFont typeface="Wingdings" pitchFamily="2" charset="2"/>
              <a:buChar char="Ø"/>
            </a:pPr>
            <a:r>
              <a:rPr lang="fa-IR" sz="2600" dirty="0" smtClean="0">
                <a:cs typeface="B Yagut" pitchFamily="2" charset="-78"/>
              </a:rPr>
              <a:t> مراجعه به دندانپزشک جهت معاینه حداقل هر ۶ تا ١٢ ماه یكبار</a:t>
            </a:r>
            <a:endParaRPr lang="fa-IR" sz="2600" dirty="0">
              <a:cs typeface="B Yagut" pitchFamily="2" charset="-78"/>
            </a:endParaRPr>
          </a:p>
        </p:txBody>
      </p:sp>
      <p:pic>
        <p:nvPicPr>
          <p:cNvPr id="4" name="۴۱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6091027"/>
            <a:ext cx="609600" cy="609600"/>
          </a:xfrm>
          <a:prstGeom prst="rect">
            <a:avLst/>
          </a:prstGeom>
        </p:spPr>
      </p:pic>
    </p:spTree>
    <p:extLst>
      <p:ext uri="{BB962C8B-B14F-4D97-AF65-F5344CB8AC3E}">
        <p14:creationId xmlns:p14="http://schemas.microsoft.com/office/powerpoint/2010/main" val="4053584218"/>
      </p:ext>
    </p:extLst>
  </p:cSld>
  <p:clrMapOvr>
    <a:masterClrMapping/>
  </p:clrMapOvr>
  <mc:AlternateContent xmlns:mc="http://schemas.openxmlformats.org/markup-compatibility/2006" xmlns:p14="http://schemas.microsoft.com/office/powerpoint/2010/main">
    <mc:Choice Requires="p14">
      <p:transition spd="slow" p14:dur="2000" advTm="48463"/>
    </mc:Choice>
    <mc:Fallback xmlns="">
      <p:transition spd="slow" advTm="484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7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topEvt time="47821" objId="4"/>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0"/>
            <a:ext cx="10515600" cy="1325563"/>
          </a:xfrm>
        </p:spPr>
        <p:txBody>
          <a:bodyPr>
            <a:normAutofit/>
          </a:bodyPr>
          <a:lstStyle/>
          <a:p>
            <a:pPr algn="ctr"/>
            <a:r>
              <a:rPr lang="fa-IR" sz="4000" dirty="0" smtClean="0">
                <a:cs typeface="B Yagut" pitchFamily="2" charset="-78"/>
              </a:rPr>
              <a:t>ادامه- نکات مهم در مورد پروتز دندانی</a:t>
            </a:r>
            <a:endParaRPr lang="fa-IR" sz="4000" dirty="0"/>
          </a:p>
        </p:txBody>
      </p:sp>
      <p:sp>
        <p:nvSpPr>
          <p:cNvPr id="3" name="Content Placeholder 2"/>
          <p:cNvSpPr>
            <a:spLocks noGrp="1"/>
          </p:cNvSpPr>
          <p:nvPr>
            <p:ph idx="1"/>
          </p:nvPr>
        </p:nvSpPr>
        <p:spPr>
          <a:xfrm>
            <a:off x="583841" y="1325563"/>
            <a:ext cx="11024315" cy="4351338"/>
          </a:xfrm>
        </p:spPr>
        <p:txBody>
          <a:bodyPr>
            <a:noAutofit/>
          </a:bodyPr>
          <a:lstStyle/>
          <a:p>
            <a:pPr algn="just">
              <a:lnSpc>
                <a:spcPct val="150000"/>
              </a:lnSpc>
              <a:buFont typeface="Wingdings" pitchFamily="2" charset="2"/>
              <a:buChar char="Ø"/>
            </a:pPr>
            <a:r>
              <a:rPr lang="fa-IR" sz="3200" dirty="0" smtClean="0">
                <a:cs typeface="B Yagut" pitchFamily="2" charset="-78"/>
              </a:rPr>
              <a:t>اگر فردي كه از دست دندان استفاده مي كند دچار تورم و درد و تحریک بافتهاي دهان شد، به او توصیه نمایید كه دست دندان را از دهان خارج كند و حتماً او را به مرکز خدمات جامع سلامت ارجاع نمایید.</a:t>
            </a:r>
          </a:p>
          <a:p>
            <a:pPr algn="just">
              <a:lnSpc>
                <a:spcPct val="150000"/>
              </a:lnSpc>
              <a:buFont typeface="Wingdings" pitchFamily="2" charset="2"/>
              <a:buChar char="Ø"/>
            </a:pPr>
            <a:r>
              <a:rPr lang="fa-IR" sz="3200" dirty="0" smtClean="0">
                <a:cs typeface="B Yagut" pitchFamily="2" charset="-78"/>
              </a:rPr>
              <a:t>به هیچ وجه جهت اصلاح و تطابق دست دندان با بافتهاي دهان از سمباده و یا وسایل ساینده و چسبهاي آماده استفاده ننمایند. چون تطابق قرارگيري دندان ها در مقابل هم در فكين بهم مي خورد </a:t>
            </a:r>
            <a:r>
              <a:rPr lang="fa-IR" dirty="0" smtClean="0">
                <a:cs typeface="B Yagut" pitchFamily="2" charset="-78"/>
              </a:rPr>
              <a:t>.</a:t>
            </a:r>
            <a:endParaRPr lang="fa-IR" dirty="0">
              <a:cs typeface="B Yagut" pitchFamily="2" charset="-78"/>
            </a:endParaRPr>
          </a:p>
        </p:txBody>
      </p:sp>
      <p:pic>
        <p:nvPicPr>
          <p:cNvPr id="4" name="۴۱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61690" y="55673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7596"/>
    </mc:Choice>
    <mc:Fallback xmlns="">
      <p:transition spd="slow" advTm="275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6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 objId="4"/>
        <p14:stopEvt time="26689" objId="4"/>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موار ارجاع در افراد دارای دندان های مصنوعی </a:t>
            </a:r>
            <a:endParaRPr lang="fa-IR" sz="4000" dirty="0">
              <a:cs typeface="B Yagut" pitchFamily="2" charset="-78"/>
            </a:endParaRPr>
          </a:p>
        </p:txBody>
      </p:sp>
      <p:sp>
        <p:nvSpPr>
          <p:cNvPr id="3" name="Content Placeholder 2"/>
          <p:cNvSpPr>
            <a:spLocks noGrp="1"/>
          </p:cNvSpPr>
          <p:nvPr>
            <p:ph idx="1"/>
          </p:nvPr>
        </p:nvSpPr>
        <p:spPr/>
        <p:txBody>
          <a:bodyPr>
            <a:normAutofit lnSpcReduction="10000"/>
          </a:bodyPr>
          <a:lstStyle/>
          <a:p>
            <a:pPr>
              <a:lnSpc>
                <a:spcPct val="150000"/>
              </a:lnSpc>
            </a:pPr>
            <a:r>
              <a:rPr lang="fa-IR" dirty="0" smtClean="0">
                <a:cs typeface="B Yagut" pitchFamily="2" charset="-78"/>
              </a:rPr>
              <a:t>اگر دندان مصنوعي لق است. </a:t>
            </a:r>
          </a:p>
          <a:p>
            <a:pPr>
              <a:lnSpc>
                <a:spcPct val="150000"/>
              </a:lnSpc>
            </a:pPr>
            <a:r>
              <a:rPr lang="fa-IR" dirty="0" smtClean="0">
                <a:cs typeface="B Yagut" pitchFamily="2" charset="-78"/>
              </a:rPr>
              <a:t>اگر دندان مصنوعي به لثه ها فشار مي آورد. </a:t>
            </a:r>
          </a:p>
          <a:p>
            <a:pPr>
              <a:lnSpc>
                <a:spcPct val="150000"/>
              </a:lnSpc>
            </a:pPr>
            <a:r>
              <a:rPr lang="fa-IR" dirty="0" smtClean="0">
                <a:cs typeface="B Yagut" pitchFamily="2" charset="-78"/>
              </a:rPr>
              <a:t>اگر در هر قسمتي از دهان زخم ايجاد شده است. </a:t>
            </a:r>
          </a:p>
          <a:p>
            <a:pPr>
              <a:lnSpc>
                <a:spcPct val="150000"/>
              </a:lnSpc>
            </a:pPr>
            <a:r>
              <a:rPr lang="fa-IR" dirty="0" smtClean="0">
                <a:cs typeface="B Yagut" pitchFamily="2" charset="-78"/>
              </a:rPr>
              <a:t>اگر قسمتي از دندان مصنوعي شكسته است. </a:t>
            </a:r>
          </a:p>
          <a:p>
            <a:pPr>
              <a:lnSpc>
                <a:spcPct val="150000"/>
              </a:lnSpc>
            </a:pPr>
            <a:r>
              <a:rPr lang="fa-IR" dirty="0" smtClean="0">
                <a:cs typeface="B Yagut" pitchFamily="2" charset="-78"/>
              </a:rPr>
              <a:t>اگر بیمار نمي تواند با دست دندان غذا بخورد. </a:t>
            </a:r>
          </a:p>
          <a:p>
            <a:pPr>
              <a:lnSpc>
                <a:spcPct val="150000"/>
              </a:lnSpc>
            </a:pPr>
            <a:r>
              <a:rPr lang="fa-IR" dirty="0" smtClean="0">
                <a:cs typeface="B Yagut" pitchFamily="2" charset="-78"/>
              </a:rPr>
              <a:t>اگر پس از خارج كردن آن احساس كند لثه برجسته شده است</a:t>
            </a:r>
            <a:r>
              <a:rPr lang="fa-IR" sz="2500" dirty="0" smtClean="0">
                <a:cs typeface="B Yagut" pitchFamily="2" charset="-78"/>
              </a:rPr>
              <a:t>.</a:t>
            </a:r>
            <a:endParaRPr lang="fa-IR" sz="2500" dirty="0">
              <a:cs typeface="B Yagut" pitchFamily="2" charset="-78"/>
            </a:endParaRPr>
          </a:p>
        </p:txBody>
      </p:sp>
      <p:pic>
        <p:nvPicPr>
          <p:cNvPr id="4" name="۴۱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60071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8296"/>
    </mc:Choice>
    <mc:Fallback xmlns="">
      <p:transition spd="slow" advTm="282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14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topEvt time="28175" objId="4"/>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cs typeface="B Yagut" panose="00000400000000000000" pitchFamily="2" charset="-78"/>
              </a:rPr>
              <a:t>مراقبت دهان و دندان در بیماران ناتوان و </a:t>
            </a:r>
            <a:r>
              <a:rPr lang="fa-IR" sz="4000" dirty="0" smtClean="0">
                <a:cs typeface="B Yagut" panose="00000400000000000000" pitchFamily="2" charset="-78"/>
              </a:rPr>
              <a:t>بستري</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marL="0" indent="0" algn="just">
              <a:lnSpc>
                <a:spcPct val="150000"/>
              </a:lnSpc>
              <a:buNone/>
            </a:pPr>
            <a:r>
              <a:rPr lang="fa-IR" dirty="0">
                <a:cs typeface="B Yagut" panose="00000400000000000000" pitchFamily="2" charset="-78"/>
              </a:rPr>
              <a:t>اگر بیمار در تختخواب مي باشد، </a:t>
            </a:r>
            <a:r>
              <a:rPr lang="fa-IR" dirty="0" smtClean="0">
                <a:cs typeface="B Yagut" panose="00000400000000000000" pitchFamily="2" charset="-78"/>
              </a:rPr>
              <a:t>سر </a:t>
            </a:r>
            <a:r>
              <a:rPr lang="fa-IR" dirty="0">
                <a:cs typeface="B Yagut" panose="00000400000000000000" pitchFamily="2" charset="-78"/>
              </a:rPr>
              <a:t>او به صورتي بلند شود كه سرش </a:t>
            </a:r>
            <a:r>
              <a:rPr lang="fa-IR" dirty="0" smtClean="0">
                <a:cs typeface="B Yagut" panose="00000400000000000000" pitchFamily="2" charset="-78"/>
              </a:rPr>
              <a:t>روبروي صورت </a:t>
            </a:r>
            <a:r>
              <a:rPr lang="fa-IR" dirty="0">
                <a:cs typeface="B Yagut" panose="00000400000000000000" pitchFamily="2" charset="-78"/>
              </a:rPr>
              <a:t>شما قرار گيرد. سپس یك حوله تمیز و یك ظرف روي </a:t>
            </a:r>
            <a:r>
              <a:rPr lang="fa-IR" dirty="0" smtClean="0">
                <a:cs typeface="B Yagut" panose="00000400000000000000" pitchFamily="2" charset="-78"/>
              </a:rPr>
              <a:t>سینه، در </a:t>
            </a:r>
            <a:r>
              <a:rPr lang="fa-IR" dirty="0">
                <a:cs typeface="B Yagut" panose="00000400000000000000" pitchFamily="2" charset="-78"/>
              </a:rPr>
              <a:t>زیر چانه او قرار </a:t>
            </a:r>
            <a:r>
              <a:rPr lang="fa-IR" dirty="0" smtClean="0">
                <a:cs typeface="B Yagut" panose="00000400000000000000" pitchFamily="2" charset="-78"/>
              </a:rPr>
              <a:t>دهید. اگر </a:t>
            </a:r>
            <a:r>
              <a:rPr lang="fa-IR" dirty="0">
                <a:cs typeface="B Yagut" panose="00000400000000000000" pitchFamily="2" charset="-78"/>
              </a:rPr>
              <a:t>بیمار روي صندلي چرخدار قرار دارد، در پشت او قرار </a:t>
            </a:r>
            <a:r>
              <a:rPr lang="fa-IR" dirty="0" smtClean="0">
                <a:cs typeface="B Yagut" panose="00000400000000000000" pitchFamily="2" charset="-78"/>
              </a:rPr>
              <a:t>گيرید </a:t>
            </a:r>
            <a:r>
              <a:rPr lang="fa-IR" dirty="0">
                <a:cs typeface="B Yagut" panose="00000400000000000000" pitchFamily="2" charset="-78"/>
              </a:rPr>
              <a:t>و یك دست خود را در زیر چانه او و سرش را بر </a:t>
            </a:r>
            <a:r>
              <a:rPr lang="fa-IR" dirty="0" smtClean="0">
                <a:cs typeface="B Yagut" panose="00000400000000000000" pitchFamily="2" charset="-78"/>
              </a:rPr>
              <a:t>روي بدن </a:t>
            </a:r>
            <a:r>
              <a:rPr lang="fa-IR" dirty="0">
                <a:cs typeface="B Yagut" panose="00000400000000000000" pitchFamily="2" charset="-78"/>
              </a:rPr>
              <a:t>خود تكیه </a:t>
            </a:r>
            <a:r>
              <a:rPr lang="fa-IR" dirty="0" smtClean="0">
                <a:cs typeface="B Yagut" panose="00000400000000000000" pitchFamily="2" charset="-78"/>
              </a:rPr>
              <a:t>دهید سپس دندان ها را مسواک بزنید.اگر </a:t>
            </a:r>
            <a:r>
              <a:rPr lang="fa-IR" dirty="0">
                <a:cs typeface="B Yagut" panose="00000400000000000000" pitchFamily="2" charset="-78"/>
              </a:rPr>
              <a:t>لبهاي بیمار خشك و ترك خورده هستند، با وازلين چرب </a:t>
            </a:r>
            <a:r>
              <a:rPr lang="fa-IR" dirty="0" smtClean="0">
                <a:cs typeface="B Yagut" panose="00000400000000000000" pitchFamily="2" charset="-78"/>
              </a:rPr>
              <a:t>كنید.</a:t>
            </a:r>
            <a:endParaRPr lang="fa-IR" dirty="0">
              <a:cs typeface="B Yagut" panose="00000400000000000000" pitchFamily="2" charset="-78"/>
            </a:endParaRPr>
          </a:p>
        </p:txBody>
      </p:sp>
      <p:pic>
        <p:nvPicPr>
          <p:cNvPr id="4" name="۴۱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607899" y="6007100"/>
            <a:ext cx="609600" cy="609600"/>
          </a:xfrm>
          <a:prstGeom prst="rect">
            <a:avLst/>
          </a:prstGeom>
        </p:spPr>
      </p:pic>
    </p:spTree>
    <p:extLst>
      <p:ext uri="{BB962C8B-B14F-4D97-AF65-F5344CB8AC3E}">
        <p14:creationId xmlns:p14="http://schemas.microsoft.com/office/powerpoint/2010/main" val="1299458682"/>
      </p:ext>
    </p:extLst>
  </p:cSld>
  <p:clrMapOvr>
    <a:masterClrMapping/>
  </p:clrMapOvr>
  <mc:AlternateContent xmlns:mc="http://schemas.openxmlformats.org/markup-compatibility/2006" xmlns:p14="http://schemas.microsoft.com/office/powerpoint/2010/main">
    <mc:Choice Requires="p14">
      <p:transition spd="slow" p14:dur="2000" advTm="54715"/>
    </mc:Choice>
    <mc:Fallback xmlns="">
      <p:transition spd="slow" advTm="54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9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50" objId="4"/>
        <p14:stopEvt time="54070" objId="4"/>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45127" y="14865"/>
            <a:ext cx="10515600" cy="1325563"/>
          </a:xfrm>
        </p:spPr>
        <p:txBody>
          <a:bodyPr>
            <a:normAutofit/>
          </a:bodyPr>
          <a:lstStyle/>
          <a:p>
            <a:pPr algn="ctr"/>
            <a:r>
              <a:rPr lang="fa-IR" sz="4000" dirty="0" smtClean="0">
                <a:cs typeface="B Yagut" panose="00000400000000000000" pitchFamily="2" charset="-78"/>
              </a:rPr>
              <a:t>خلاصه مطالب و نتیجه گیری:</a:t>
            </a:r>
            <a:endParaRPr lang="fa-IR" sz="4000" dirty="0">
              <a:cs typeface="B Yagut" panose="00000400000000000000" pitchFamily="2" charset="-78"/>
            </a:endParaRPr>
          </a:p>
        </p:txBody>
      </p:sp>
      <p:sp>
        <p:nvSpPr>
          <p:cNvPr id="3" name="Content Placeholder 2"/>
          <p:cNvSpPr>
            <a:spLocks noGrp="1"/>
          </p:cNvSpPr>
          <p:nvPr>
            <p:ph idx="1"/>
          </p:nvPr>
        </p:nvSpPr>
        <p:spPr>
          <a:xfrm>
            <a:off x="746975" y="1340428"/>
            <a:ext cx="10942798" cy="5060372"/>
          </a:xfrm>
        </p:spPr>
        <p:txBody>
          <a:bodyPr>
            <a:normAutofit lnSpcReduction="10000"/>
          </a:bodyPr>
          <a:lstStyle/>
          <a:p>
            <a:pPr marL="0" indent="0" algn="just">
              <a:lnSpc>
                <a:spcPct val="150000"/>
              </a:lnSpc>
              <a:buNone/>
            </a:pPr>
            <a:r>
              <a:rPr lang="fa-IR" sz="2600" dirty="0">
                <a:cs typeface="B Yagut" panose="00000400000000000000" pitchFamily="2" charset="-78"/>
              </a:rPr>
              <a:t>بسیاري از </a:t>
            </a:r>
            <a:r>
              <a:rPr lang="fa-IR" sz="2600" dirty="0" smtClean="0">
                <a:cs typeface="B Yagut" panose="00000400000000000000" pitchFamily="2" charset="-78"/>
              </a:rPr>
              <a:t>بیماری هاي </a:t>
            </a:r>
            <a:r>
              <a:rPr lang="fa-IR" sz="2600" dirty="0">
                <a:cs typeface="B Yagut" panose="00000400000000000000" pitchFamily="2" charset="-78"/>
              </a:rPr>
              <a:t>بدن نشانه ها و عوارضی را در محیط </a:t>
            </a:r>
            <a:r>
              <a:rPr lang="fa-IR" sz="2600" dirty="0" smtClean="0">
                <a:cs typeface="B Yagut" panose="00000400000000000000" pitchFamily="2" charset="-78"/>
              </a:rPr>
              <a:t>دهان ایجاد </a:t>
            </a:r>
            <a:r>
              <a:rPr lang="fa-IR" sz="2600" dirty="0">
                <a:cs typeface="B Yagut" panose="00000400000000000000" pitchFamily="2" charset="-78"/>
              </a:rPr>
              <a:t>می کنند و </a:t>
            </a:r>
            <a:r>
              <a:rPr lang="fa-IR" sz="2600" dirty="0" smtClean="0">
                <a:cs typeface="B Yagut" panose="00000400000000000000" pitchFamily="2" charset="-78"/>
              </a:rPr>
              <a:t>همین طور </a:t>
            </a:r>
            <a:r>
              <a:rPr lang="fa-IR" sz="2600" dirty="0">
                <a:cs typeface="B Yagut" panose="00000400000000000000" pitchFamily="2" charset="-78"/>
              </a:rPr>
              <a:t>بعضی از </a:t>
            </a:r>
            <a:r>
              <a:rPr lang="fa-IR" sz="2600" dirty="0" smtClean="0">
                <a:cs typeface="B Yagut" panose="00000400000000000000" pitchFamily="2" charset="-78"/>
              </a:rPr>
              <a:t>بیماری هاي </a:t>
            </a:r>
            <a:r>
              <a:rPr lang="fa-IR" sz="2600" dirty="0">
                <a:cs typeface="B Yagut" panose="00000400000000000000" pitchFamily="2" charset="-78"/>
              </a:rPr>
              <a:t>دهان ناراحتی هایی را براي سایر قسمتهاي بدن بوجود </a:t>
            </a:r>
            <a:r>
              <a:rPr lang="fa-IR" sz="2600" dirty="0" smtClean="0">
                <a:cs typeface="B Yagut" panose="00000400000000000000" pitchFamily="2" charset="-78"/>
              </a:rPr>
              <a:t>می آورند.</a:t>
            </a:r>
          </a:p>
          <a:p>
            <a:pPr marL="0" indent="0" algn="just">
              <a:lnSpc>
                <a:spcPct val="150000"/>
              </a:lnSpc>
              <a:buNone/>
            </a:pPr>
            <a:r>
              <a:rPr lang="fa-IR" sz="2600" dirty="0" smtClean="0">
                <a:cs typeface="B Yagut" panose="00000400000000000000" pitchFamily="2" charset="-78"/>
              </a:rPr>
              <a:t>در سالمندان بیماری های مزمن سیستماتیک چون دیابت، فشارخون،بیماری های قلبی عروقی علاوه بر اختلال عملکرد ارگان های بدن بر بافتهای داخل دهانی خصوصا لثه نیز اثر گذاشته و آن را مستعد خونریزی و عفونت می کند.</a:t>
            </a:r>
          </a:p>
          <a:p>
            <a:pPr marL="0" indent="0" algn="just">
              <a:lnSpc>
                <a:spcPct val="150000"/>
              </a:lnSpc>
              <a:buNone/>
            </a:pPr>
            <a:r>
              <a:rPr lang="fa-IR" sz="2600" dirty="0">
                <a:cs typeface="B Yagut" panose="00000400000000000000" pitchFamily="2" charset="-78"/>
              </a:rPr>
              <a:t>پروتز دنداني </a:t>
            </a:r>
            <a:r>
              <a:rPr lang="fa-IR" sz="2600" dirty="0" smtClean="0">
                <a:cs typeface="B Yagut" panose="00000400000000000000" pitchFamily="2" charset="-78"/>
              </a:rPr>
              <a:t> </a:t>
            </a:r>
            <a:r>
              <a:rPr lang="fa-IR" sz="2600" dirty="0">
                <a:cs typeface="B Yagut" panose="00000400000000000000" pitchFamily="2" charset="-78"/>
              </a:rPr>
              <a:t>یك جانشين مصنوعي براي </a:t>
            </a:r>
            <a:r>
              <a:rPr lang="fa-IR" sz="2600" dirty="0" smtClean="0">
                <a:cs typeface="B Yagut" panose="00000400000000000000" pitchFamily="2" charset="-78"/>
              </a:rPr>
              <a:t>یك، </a:t>
            </a:r>
            <a:r>
              <a:rPr lang="fa-IR" sz="2600" dirty="0">
                <a:cs typeface="B Yagut" panose="00000400000000000000" pitchFamily="2" charset="-78"/>
              </a:rPr>
              <a:t>چند یا </a:t>
            </a:r>
            <a:r>
              <a:rPr lang="fa-IR" sz="2600" dirty="0" smtClean="0">
                <a:cs typeface="B Yagut" panose="00000400000000000000" pitchFamily="2" charset="-78"/>
              </a:rPr>
              <a:t>تمام دندان هاي </a:t>
            </a:r>
            <a:r>
              <a:rPr lang="fa-IR" sz="2600" dirty="0">
                <a:cs typeface="B Yagut" panose="00000400000000000000" pitchFamily="2" charset="-78"/>
              </a:rPr>
              <a:t>از دست رفته است كه جهت تأمين كار </a:t>
            </a:r>
            <a:r>
              <a:rPr lang="fa-IR" sz="2600" dirty="0" smtClean="0">
                <a:cs typeface="B Yagut" panose="00000400000000000000" pitchFamily="2" charset="-78"/>
              </a:rPr>
              <a:t>دندان ها </a:t>
            </a:r>
            <a:r>
              <a:rPr lang="fa-IR" sz="2600" dirty="0">
                <a:cs typeface="B Yagut" panose="00000400000000000000" pitchFamily="2" charset="-78"/>
              </a:rPr>
              <a:t>و زیبایي </a:t>
            </a:r>
            <a:r>
              <a:rPr lang="fa-IR" sz="2600" dirty="0" smtClean="0">
                <a:cs typeface="B Yagut" panose="00000400000000000000" pitchFamily="2" charset="-78"/>
              </a:rPr>
              <a:t>فک و </a:t>
            </a:r>
            <a:r>
              <a:rPr lang="fa-IR" sz="2600" dirty="0">
                <a:cs typeface="B Yagut" panose="00000400000000000000" pitchFamily="2" charset="-78"/>
              </a:rPr>
              <a:t>صورت استفاده </a:t>
            </a:r>
            <a:r>
              <a:rPr lang="fa-IR" sz="2600" dirty="0" smtClean="0">
                <a:cs typeface="B Yagut" panose="00000400000000000000" pitchFamily="2" charset="-78"/>
              </a:rPr>
              <a:t>مي شود.پروتزها در دو نوع متحرک(کامل و ناکامل) و ثابت می باشد.</a:t>
            </a:r>
          </a:p>
          <a:p>
            <a:pPr marL="0" indent="0">
              <a:lnSpc>
                <a:spcPct val="150000"/>
              </a:lnSpc>
              <a:buNone/>
            </a:pPr>
            <a:endParaRPr lang="fa-IR" sz="2500" dirty="0">
              <a:cs typeface="B Yagut" panose="00000400000000000000" pitchFamily="2" charset="-78"/>
            </a:endParaRPr>
          </a:p>
        </p:txBody>
      </p:sp>
      <p:pic>
        <p:nvPicPr>
          <p:cNvPr id="2" name="۴۱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5872163"/>
            <a:ext cx="609600" cy="609600"/>
          </a:xfrm>
          <a:prstGeom prst="rect">
            <a:avLst/>
          </a:prstGeom>
        </p:spPr>
      </p:pic>
    </p:spTree>
    <p:extLst>
      <p:ext uri="{BB962C8B-B14F-4D97-AF65-F5344CB8AC3E}">
        <p14:creationId xmlns:p14="http://schemas.microsoft.com/office/powerpoint/2010/main" val="873511773"/>
      </p:ext>
    </p:extLst>
  </p:cSld>
  <p:clrMapOvr>
    <a:masterClrMapping/>
  </p:clrMapOvr>
  <mc:AlternateContent xmlns:mc="http://schemas.openxmlformats.org/markup-compatibility/2006" xmlns:p14="http://schemas.microsoft.com/office/powerpoint/2010/main">
    <mc:Choice Requires="p14">
      <p:transition spd="slow" p14:dur="2000" advTm="62058"/>
    </mc:Choice>
    <mc:Fallback xmlns="">
      <p:transition spd="slow" advTm="62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9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 objId="2"/>
        <p14:stopEvt time="60982"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1"/>
          </p:nvPr>
        </p:nvSpPr>
        <p:spPr>
          <a:xfrm>
            <a:off x="944880" y="1825625"/>
            <a:ext cx="5074920" cy="4351338"/>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lvl="0">
              <a:lnSpc>
                <a:spcPct val="160000"/>
              </a:lnSpc>
              <a:buNone/>
            </a:pPr>
            <a:r>
              <a:rPr lang="fa-IR" sz="1800" dirty="0" smtClean="0">
                <a:solidFill>
                  <a:prstClr val="black"/>
                </a:solidFill>
                <a:cs typeface="B Yagut" panose="00000400000000000000" pitchFamily="2" charset="-78"/>
              </a:rPr>
              <a:t>مشخصات مدرس:</a:t>
            </a:r>
          </a:p>
          <a:p>
            <a:pPr lvl="0">
              <a:lnSpc>
                <a:spcPct val="160000"/>
              </a:lnSpc>
            </a:pPr>
            <a:r>
              <a:rPr lang="fa-IR" sz="1800" dirty="0" smtClean="0">
                <a:solidFill>
                  <a:prstClr val="black"/>
                </a:solidFill>
                <a:cs typeface="B Yagut" panose="00000400000000000000" pitchFamily="2" charset="-78"/>
              </a:rPr>
              <a:t>تصویر </a:t>
            </a:r>
            <a:r>
              <a:rPr lang="fa-IR" sz="1800" dirty="0">
                <a:solidFill>
                  <a:prstClr val="black"/>
                </a:solidFill>
                <a:cs typeface="B Yagut" panose="00000400000000000000" pitchFamily="2" charset="-78"/>
              </a:rPr>
              <a:t>پرسنلی مدرس:</a:t>
            </a:r>
          </a:p>
          <a:p>
            <a:pPr marL="0" lvl="0" indent="0">
              <a:lnSpc>
                <a:spcPct val="160000"/>
              </a:lnSpc>
              <a:buNone/>
            </a:pPr>
            <a:endParaRPr lang="fa-IR" sz="1800" dirty="0">
              <a:solidFill>
                <a:prstClr val="black"/>
              </a:solidFill>
              <a:cs typeface="B Yagut" panose="00000400000000000000" pitchFamily="2" charset="-78"/>
            </a:endParaRPr>
          </a:p>
          <a:p>
            <a:pPr lvl="0">
              <a:lnSpc>
                <a:spcPct val="160000"/>
              </a:lnSpc>
            </a:pPr>
            <a:r>
              <a:rPr lang="fa-IR" sz="1800" dirty="0">
                <a:solidFill>
                  <a:prstClr val="black"/>
                </a:solidFill>
                <a:cs typeface="B Yagut" panose="00000400000000000000" pitchFamily="2" charset="-78"/>
              </a:rPr>
              <a:t>نام و نام خانوادگی مدرس</a:t>
            </a:r>
            <a:r>
              <a:rPr lang="fa-IR" sz="1800" dirty="0" smtClean="0">
                <a:solidFill>
                  <a:prstClr val="black"/>
                </a:solidFill>
                <a:cs typeface="B Yagut" panose="00000400000000000000" pitchFamily="2" charset="-78"/>
              </a:rPr>
              <a:t>: فاطمه </a:t>
            </a:r>
            <a:r>
              <a:rPr lang="fa-IR" sz="1800" dirty="0">
                <a:solidFill>
                  <a:prstClr val="black"/>
                </a:solidFill>
                <a:cs typeface="B Yagut" panose="00000400000000000000" pitchFamily="2" charset="-78"/>
              </a:rPr>
              <a:t>ملکی</a:t>
            </a:r>
          </a:p>
          <a:p>
            <a:pPr lvl="0">
              <a:lnSpc>
                <a:spcPct val="160000"/>
              </a:lnSpc>
            </a:pPr>
            <a:r>
              <a:rPr lang="fa-IR" sz="1800" dirty="0">
                <a:solidFill>
                  <a:prstClr val="black"/>
                </a:solidFill>
                <a:cs typeface="B Yagut" panose="00000400000000000000" pitchFamily="2" charset="-78"/>
              </a:rPr>
              <a:t>مدرک تحصیلی</a:t>
            </a:r>
            <a:r>
              <a:rPr lang="fa-IR" sz="1800" dirty="0" smtClean="0">
                <a:solidFill>
                  <a:prstClr val="black"/>
                </a:solidFill>
                <a:cs typeface="B Yagut" panose="00000400000000000000" pitchFamily="2" charset="-78"/>
              </a:rPr>
              <a:t>: کارشناسی </a:t>
            </a:r>
            <a:r>
              <a:rPr lang="fa-IR" sz="1800" dirty="0">
                <a:solidFill>
                  <a:prstClr val="black"/>
                </a:solidFill>
                <a:cs typeface="B Yagut" panose="00000400000000000000" pitchFamily="2" charset="-78"/>
              </a:rPr>
              <a:t>بهداشت عمومی</a:t>
            </a:r>
          </a:p>
          <a:p>
            <a:pPr lvl="0">
              <a:lnSpc>
                <a:spcPct val="160000"/>
              </a:lnSpc>
            </a:pPr>
            <a:r>
              <a:rPr lang="fa-IR" sz="1800" dirty="0">
                <a:solidFill>
                  <a:prstClr val="black"/>
                </a:solidFill>
                <a:cs typeface="B Yagut" panose="00000400000000000000" pitchFamily="2" charset="-78"/>
              </a:rPr>
              <a:t>موقعیت اشتغال سازمانی </a:t>
            </a:r>
            <a:r>
              <a:rPr lang="fa-IR" sz="1800" dirty="0" smtClean="0">
                <a:solidFill>
                  <a:prstClr val="black"/>
                </a:solidFill>
                <a:cs typeface="B Yagut" panose="00000400000000000000" pitchFamily="2" charset="-78"/>
              </a:rPr>
              <a:t>مدرس: مربی مرکز </a:t>
            </a:r>
            <a:r>
              <a:rPr lang="fa-IR" sz="1800" dirty="0">
                <a:solidFill>
                  <a:prstClr val="black"/>
                </a:solidFill>
                <a:cs typeface="B Yagut" panose="00000400000000000000" pitchFamily="2" charset="-78"/>
              </a:rPr>
              <a:t>آموزش بهورزی شهرستان </a:t>
            </a:r>
            <a:r>
              <a:rPr lang="fa-IR" sz="1800" dirty="0" smtClean="0">
                <a:solidFill>
                  <a:prstClr val="black"/>
                </a:solidFill>
                <a:cs typeface="B Yagut" panose="00000400000000000000" pitchFamily="2" charset="-78"/>
              </a:rPr>
              <a:t>ماهنشان،دانشگاه </a:t>
            </a:r>
            <a:r>
              <a:rPr lang="fa-IR" sz="1800" dirty="0">
                <a:solidFill>
                  <a:prstClr val="black"/>
                </a:solidFill>
                <a:cs typeface="B Yagut" panose="00000400000000000000" pitchFamily="2" charset="-78"/>
              </a:rPr>
              <a:t>علوم پزشکی زنجان</a:t>
            </a:r>
          </a:p>
          <a:p>
            <a:pPr marL="0" indent="0">
              <a:buNone/>
            </a:pPr>
            <a:endParaRPr lang="fa-IR" dirty="0"/>
          </a:p>
        </p:txBody>
      </p:sp>
      <p:sp>
        <p:nvSpPr>
          <p:cNvPr id="11" name="Content Placeholder 10"/>
          <p:cNvSpPr>
            <a:spLocks noGrp="1"/>
          </p:cNvSpPr>
          <p:nvPr>
            <p:ph sz="half" idx="2"/>
          </p:nvPr>
        </p:nvSpPr>
        <p:spPr>
          <a:xfrm>
            <a:off x="6619009" y="1825625"/>
            <a:ext cx="4734791" cy="4351338"/>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lvl="0">
              <a:lnSpc>
                <a:spcPct val="150000"/>
              </a:lnSpc>
              <a:buNone/>
            </a:pPr>
            <a:r>
              <a:rPr lang="fa-IR" sz="1800" dirty="0" smtClean="0">
                <a:solidFill>
                  <a:prstClr val="black"/>
                </a:solidFill>
                <a:cs typeface="B Yagut" pitchFamily="2" charset="-78"/>
              </a:rPr>
              <a:t>مشخصات بسته آموزشی:</a:t>
            </a:r>
          </a:p>
          <a:p>
            <a:pPr lvl="0">
              <a:lnSpc>
                <a:spcPct val="150000"/>
              </a:lnSpc>
            </a:pPr>
            <a:r>
              <a:rPr lang="fa-IR" sz="1800" dirty="0" smtClean="0">
                <a:solidFill>
                  <a:prstClr val="black"/>
                </a:solidFill>
                <a:cs typeface="B Yagut" pitchFamily="2" charset="-78"/>
              </a:rPr>
              <a:t>حیطه درس: بهداشت دهان و دندان</a:t>
            </a:r>
          </a:p>
          <a:p>
            <a:pPr lvl="0">
              <a:lnSpc>
                <a:spcPct val="150000"/>
              </a:lnSpc>
            </a:pPr>
            <a:r>
              <a:rPr lang="fa-IR" sz="1800" dirty="0" smtClean="0">
                <a:solidFill>
                  <a:prstClr val="black"/>
                </a:solidFill>
                <a:cs typeface="B Yagut" pitchFamily="2" charset="-78"/>
              </a:rPr>
              <a:t>تاریخ:99/2/27</a:t>
            </a:r>
          </a:p>
          <a:p>
            <a:pPr lvl="0">
              <a:lnSpc>
                <a:spcPct val="150000"/>
              </a:lnSpc>
            </a:pPr>
            <a:r>
              <a:rPr lang="fa-IR" sz="1800" dirty="0" smtClean="0">
                <a:solidFill>
                  <a:prstClr val="black"/>
                </a:solidFill>
                <a:cs typeface="B Yagut" pitchFamily="2" charset="-78"/>
              </a:rPr>
              <a:t>نوبت تهیه: 1</a:t>
            </a:r>
          </a:p>
          <a:p>
            <a:pPr lvl="0">
              <a:lnSpc>
                <a:spcPct val="150000"/>
              </a:lnSpc>
            </a:pPr>
            <a:r>
              <a:rPr lang="fa-IR" sz="1800" dirty="0" smtClean="0">
                <a:solidFill>
                  <a:prstClr val="black"/>
                </a:solidFill>
                <a:cs typeface="B Yagut" pitchFamily="2" charset="-78"/>
              </a:rPr>
              <a:t>نام فایل: </a:t>
            </a:r>
          </a:p>
          <a:p>
            <a:pPr marL="0" lvl="0" indent="0" algn="l">
              <a:lnSpc>
                <a:spcPct val="150000"/>
              </a:lnSpc>
              <a:buNone/>
            </a:pPr>
            <a:r>
              <a:rPr lang="en-US" sz="1800" smtClean="0">
                <a:solidFill>
                  <a:prstClr val="black"/>
                </a:solidFill>
                <a:cs typeface="B Yagut" pitchFamily="2" charset="-78"/>
              </a:rPr>
              <a:t>DH-behdashte-dahan-va- </a:t>
            </a:r>
            <a:r>
              <a:rPr lang="en-US" sz="1800" smtClean="0">
                <a:solidFill>
                  <a:prstClr val="black"/>
                </a:solidFill>
                <a:cs typeface="B Yagut" pitchFamily="2" charset="-78"/>
              </a:rPr>
              <a:t>dandan-dar-salmandan-edi2</a:t>
            </a:r>
            <a:endParaRPr lang="fa-IR" sz="1800" dirty="0">
              <a:solidFill>
                <a:prstClr val="black"/>
              </a:solidFill>
              <a:cs typeface="B Yagut" pitchFamily="2" charset="-78"/>
            </a:endParaRPr>
          </a:p>
        </p:txBody>
      </p:sp>
      <p:sp>
        <p:nvSpPr>
          <p:cNvPr id="9" name="Title 8"/>
          <p:cNvSpPr>
            <a:spLocks noGrp="1"/>
          </p:cNvSpPr>
          <p:nvPr>
            <p:ph type="title"/>
          </p:nvPr>
        </p:nvSpPr>
        <p:spPr>
          <a:xfrm>
            <a:off x="944880" y="381000"/>
            <a:ext cx="10408920" cy="1325880"/>
          </a:xfrm>
          <a:no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مشخصات سند </a:t>
            </a:r>
            <a:endParaRPr lang="fa-IR" sz="4000" dirty="0">
              <a:cs typeface="B Yagut" panose="00000400000000000000" pitchFamily="2" charset="-78"/>
            </a:endParaRPr>
          </a:p>
        </p:txBody>
      </p:sp>
      <p:pic>
        <p:nvPicPr>
          <p:cNvPr id="5" name="Picture 3" descr="F:\عکس\New Folder\1\Untitled-Scanned-01.jpg"/>
          <p:cNvPicPr>
            <a:picLocks noChangeAspect="1" noChangeArrowheads="1"/>
          </p:cNvPicPr>
          <p:nvPr/>
        </p:nvPicPr>
        <p:blipFill>
          <a:blip r:embed="rId5" cstate="print"/>
          <a:srcRect/>
          <a:stretch>
            <a:fillRect/>
          </a:stretch>
        </p:blipFill>
        <p:spPr bwMode="auto">
          <a:xfrm>
            <a:off x="1236558" y="2244666"/>
            <a:ext cx="1060450" cy="1250131"/>
          </a:xfrm>
          <a:prstGeom prst="rect">
            <a:avLst/>
          </a:prstGeom>
          <a:noFill/>
        </p:spPr>
      </p:pic>
      <p:sp>
        <p:nvSpPr>
          <p:cNvPr id="6" name="Slide Number Placeholder 5"/>
          <p:cNvSpPr>
            <a:spLocks noGrp="1"/>
          </p:cNvSpPr>
          <p:nvPr>
            <p:ph type="sldNum" sz="quarter" idx="12"/>
          </p:nvPr>
        </p:nvSpPr>
        <p:spPr/>
        <p:txBody>
          <a:bodyPr/>
          <a:lstStyle/>
          <a:p>
            <a:fld id="{20F76D98-0577-4664-83F4-5DCA2E7C8EA9}" type="slidenum">
              <a:rPr lang="fa-IR" smtClean="0"/>
              <a:pPr/>
              <a:t>2</a:t>
            </a:fld>
            <a:endParaRPr lang="fa-IR"/>
          </a:p>
        </p:txBody>
      </p:sp>
      <p:pic>
        <p:nvPicPr>
          <p:cNvPr id="2" name="۴۰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353800" y="6248400"/>
            <a:ext cx="609600" cy="609600"/>
          </a:xfrm>
          <a:prstGeom prst="rect">
            <a:avLst/>
          </a:prstGeom>
        </p:spPr>
      </p:pic>
    </p:spTree>
    <p:extLst>
      <p:ext uri="{BB962C8B-B14F-4D97-AF65-F5344CB8AC3E}">
        <p14:creationId xmlns:p14="http://schemas.microsoft.com/office/powerpoint/2010/main" val="3482989134"/>
      </p:ext>
    </p:extLst>
  </p:cSld>
  <p:clrMapOvr>
    <a:masterClrMapping/>
  </p:clrMapOvr>
  <mc:AlternateContent xmlns:mc="http://schemas.openxmlformats.org/markup-compatibility/2006" xmlns:p14="http://schemas.microsoft.com/office/powerpoint/2010/main">
    <mc:Choice Requires="p14">
      <p:transition spd="slow" p14:dur="2000" advTm="12660"/>
    </mc:Choice>
    <mc:Fallback xmlns="">
      <p:transition spd="slow" advTm="126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 objId="2"/>
        <p14:stopEvt time="12343"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پرسش و تمرین:</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None/>
            </a:pPr>
            <a:r>
              <a:rPr lang="fa-IR" dirty="0" smtClean="0">
                <a:cs typeface="B Yagut" panose="00000400000000000000" pitchFamily="2" charset="-78"/>
              </a:rPr>
              <a:t>1.مشکلات ناشی از خشکی دهان در سالمندان را بیان نمایید.</a:t>
            </a:r>
          </a:p>
          <a:p>
            <a:pPr>
              <a:lnSpc>
                <a:spcPct val="150000"/>
              </a:lnSpc>
              <a:buNone/>
            </a:pPr>
            <a:r>
              <a:rPr lang="fa-IR" dirty="0" smtClean="0">
                <a:cs typeface="B Yagut" panose="00000400000000000000" pitchFamily="2" charset="-78"/>
              </a:rPr>
              <a:t>2.انواع پروتزهای دندانی را نام ببرید.</a:t>
            </a:r>
          </a:p>
          <a:p>
            <a:pPr>
              <a:lnSpc>
                <a:spcPct val="150000"/>
              </a:lnSpc>
              <a:buNone/>
            </a:pPr>
            <a:r>
              <a:rPr lang="fa-IR" dirty="0" smtClean="0">
                <a:cs typeface="B Yagut" panose="00000400000000000000" pitchFamily="2" charset="-78"/>
              </a:rPr>
              <a:t>3.نحوه مراقبت از پروتز کامل را توضیح دهید.</a:t>
            </a:r>
          </a:p>
          <a:p>
            <a:pPr>
              <a:lnSpc>
                <a:spcPct val="150000"/>
              </a:lnSpc>
              <a:buNone/>
            </a:pPr>
            <a:r>
              <a:rPr lang="fa-IR" dirty="0" smtClean="0">
                <a:cs typeface="B Yagut" panose="00000400000000000000" pitchFamily="2" charset="-78"/>
              </a:rPr>
              <a:t>4.افراد دارای پروتز کامل هر چند ماه باید به دندانپزشک مراجعه کنند.</a:t>
            </a:r>
          </a:p>
          <a:p>
            <a:pPr>
              <a:lnSpc>
                <a:spcPct val="150000"/>
              </a:lnSpc>
              <a:buNone/>
            </a:pPr>
            <a:r>
              <a:rPr lang="fa-IR" dirty="0" smtClean="0">
                <a:cs typeface="B Yagut" panose="00000400000000000000" pitchFamily="2" charset="-78"/>
              </a:rPr>
              <a:t>5.</a:t>
            </a:r>
            <a:r>
              <a:rPr lang="fa-IR" dirty="0">
                <a:cs typeface="B Yagut" panose="00000400000000000000" pitchFamily="2" charset="-78"/>
              </a:rPr>
              <a:t> موار ارجاع دندان های مصنوعی به دندانپزشک را </a:t>
            </a:r>
            <a:r>
              <a:rPr lang="fa-IR" dirty="0" smtClean="0">
                <a:cs typeface="B Yagut" panose="00000400000000000000" pitchFamily="2" charset="-78"/>
              </a:rPr>
              <a:t>بیان نمایید.</a:t>
            </a:r>
          </a:p>
        </p:txBody>
      </p:sp>
    </p:spTree>
  </p:cSld>
  <p:clrMapOvr>
    <a:masterClrMapping/>
  </p:clrMapOvr>
  <mc:AlternateContent xmlns:mc="http://schemas.openxmlformats.org/markup-compatibility/2006" xmlns:p14="http://schemas.microsoft.com/office/powerpoint/2010/main">
    <mc:Choice Requires="p14">
      <p:transition spd="slow" p14:dur="2000" advTm="10619"/>
    </mc:Choice>
    <mc:Fallback xmlns="">
      <p:transition spd="slow" advTm="10619"/>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فهرست منابع:</a:t>
            </a:r>
            <a:endParaRPr lang="fa-IR" sz="4000" dirty="0">
              <a:cs typeface="B Yagut" panose="00000400000000000000" pitchFamily="2" charset="-78"/>
            </a:endParaRPr>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Ø"/>
            </a:pPr>
            <a:r>
              <a:rPr lang="fa-IR" dirty="0" smtClean="0">
                <a:cs typeface="B Yagut" panose="00000400000000000000" pitchFamily="2" charset="-78"/>
              </a:rPr>
              <a:t>کتاب </a:t>
            </a:r>
            <a:r>
              <a:rPr lang="fa-IR" dirty="0">
                <a:cs typeface="B Yagut" panose="00000400000000000000" pitchFamily="2" charset="-78"/>
              </a:rPr>
              <a:t>سلامت دهان دندان ویژه بهورزان سال </a:t>
            </a:r>
            <a:r>
              <a:rPr lang="fa-IR" dirty="0" smtClean="0">
                <a:cs typeface="B Yagut" panose="00000400000000000000" pitchFamily="2" charset="-78"/>
              </a:rPr>
              <a:t>84</a:t>
            </a:r>
          </a:p>
          <a:p>
            <a:pPr>
              <a:lnSpc>
                <a:spcPct val="150000"/>
              </a:lnSpc>
              <a:buFont typeface="Wingdings" panose="05000000000000000000" pitchFamily="2" charset="2"/>
              <a:buChar char="Ø"/>
            </a:pPr>
            <a:endParaRPr lang="fa-IR" sz="2500" dirty="0">
              <a:cs typeface="B Yagut" panose="00000400000000000000" pitchFamily="2" charset="-78"/>
            </a:endParaRPr>
          </a:p>
          <a:p>
            <a:pPr marL="0" indent="0">
              <a:buNone/>
            </a:pPr>
            <a:endParaRPr lang="fa-IR" dirty="0"/>
          </a:p>
        </p:txBody>
      </p:sp>
    </p:spTree>
  </p:cSld>
  <p:clrMapOvr>
    <a:masterClrMapping/>
  </p:clrMapOvr>
  <mc:AlternateContent xmlns:mc="http://schemas.openxmlformats.org/markup-compatibility/2006" xmlns:p14="http://schemas.microsoft.com/office/powerpoint/2010/main">
    <mc:Choice Requires="p14">
      <p:transition spd="slow" p14:dur="2000" advTm="6257"/>
    </mc:Choice>
    <mc:Fallback xmlns="">
      <p:transition spd="slow" advTm="6257"/>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5971281"/>
          </a:xfrm>
        </p:spPr>
        <p:txBody>
          <a:bodyPr>
            <a:normAutofit/>
          </a:bodyPr>
          <a:lstStyle/>
          <a:p>
            <a:r>
              <a:rPr lang="fa-IR" sz="2800" dirty="0">
                <a:cs typeface="B Yagut" pitchFamily="2" charset="-78"/>
              </a:rPr>
              <a:t>لطفا نظرات و پیشنهادات خود پیرامون این بسته آموزشی را به آدرس ذیل ارسال کنید.</a:t>
            </a:r>
            <a:br>
              <a:rPr lang="fa-IR" sz="2800" dirty="0">
                <a:cs typeface="B Yagut" pitchFamily="2" charset="-78"/>
              </a:rPr>
            </a:br>
            <a:r>
              <a:rPr lang="fa-IR" sz="2800" dirty="0">
                <a:cs typeface="B Yagut" pitchFamily="2" charset="-78"/>
              </a:rPr>
              <a:t/>
            </a:r>
            <a:br>
              <a:rPr lang="fa-IR" sz="2800" dirty="0">
                <a:cs typeface="B Yagut" pitchFamily="2" charset="-78"/>
              </a:rPr>
            </a:br>
            <a:r>
              <a:rPr lang="fa-IR" sz="2800" dirty="0">
                <a:cs typeface="B Yagut" pitchFamily="2" charset="-78"/>
              </a:rPr>
              <a:t/>
            </a:r>
            <a:br>
              <a:rPr lang="fa-IR" sz="2800" dirty="0">
                <a:cs typeface="B Yagut" pitchFamily="2" charset="-78"/>
              </a:rPr>
            </a:br>
            <a:r>
              <a:rPr lang="fa-IR" sz="2800" dirty="0">
                <a:cs typeface="B Yagut" pitchFamily="2" charset="-78"/>
              </a:rPr>
              <a:t>دانشگاه علوم پزشکی و خدمات بهداشتی درمانی زنجان</a:t>
            </a:r>
            <a:br>
              <a:rPr lang="fa-IR" sz="2800" dirty="0">
                <a:cs typeface="B Yagut" pitchFamily="2" charset="-78"/>
              </a:rPr>
            </a:br>
            <a:r>
              <a:rPr lang="fa-IR" sz="2800" dirty="0">
                <a:cs typeface="B Yagut" pitchFamily="2" charset="-78"/>
              </a:rPr>
              <a:t/>
            </a:r>
            <a:br>
              <a:rPr lang="fa-IR" sz="2800" dirty="0">
                <a:cs typeface="B Yagut" pitchFamily="2" charset="-78"/>
              </a:rPr>
            </a:br>
            <a:r>
              <a:rPr lang="fa-IR" sz="2800" dirty="0">
                <a:cs typeface="B Yagut" pitchFamily="2" charset="-78"/>
              </a:rPr>
              <a:t>یا</a:t>
            </a:r>
            <a:br>
              <a:rPr lang="fa-IR" sz="2800" dirty="0">
                <a:cs typeface="B Yagut" pitchFamily="2" charset="-78"/>
              </a:rPr>
            </a:br>
            <a:r>
              <a:rPr lang="fa-IR" sz="2800" dirty="0">
                <a:cs typeface="B Yagut" pitchFamily="2" charset="-78"/>
              </a:rPr>
              <a:t/>
            </a:r>
            <a:br>
              <a:rPr lang="fa-IR" sz="2800" dirty="0">
                <a:cs typeface="B Yagut" pitchFamily="2" charset="-78"/>
              </a:rPr>
            </a:br>
            <a:r>
              <a:rPr lang="fa-IR" sz="2800" dirty="0">
                <a:cs typeface="B Yagut" pitchFamily="2" charset="-78"/>
              </a:rPr>
              <a:t>پست الکترونیک :</a:t>
            </a:r>
            <a:r>
              <a:rPr lang="en-US" sz="2800" dirty="0" smtClean="0">
                <a:cs typeface="B Yagut" pitchFamily="2" charset="-78"/>
              </a:rPr>
              <a:t>mahneshanf@gmail.com</a:t>
            </a:r>
            <a:r>
              <a:rPr lang="fa-IR" sz="2500" dirty="0"/>
              <a:t/>
            </a:r>
            <a:br>
              <a:rPr lang="fa-IR" sz="2500" dirty="0"/>
            </a:br>
            <a:endParaRPr lang="fa-IR" sz="2500" dirty="0"/>
          </a:p>
        </p:txBody>
      </p:sp>
    </p:spTree>
  </p:cSld>
  <p:clrMapOvr>
    <a:masterClrMapping/>
  </p:clrMapOvr>
  <mc:AlternateContent xmlns:mc="http://schemas.openxmlformats.org/markup-compatibility/2006" xmlns:p14="http://schemas.microsoft.com/office/powerpoint/2010/main">
    <mc:Choice Requires="p14">
      <p:transition spd="slow" p14:dur="2000" advTm="10160"/>
    </mc:Choice>
    <mc:Fallback xmlns="">
      <p:transition spd="slow" advTm="1016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323562"/>
            <a:ext cx="10515600" cy="1231855"/>
          </a:xfrm>
          <a:ln>
            <a:solidFill>
              <a:schemeClr val="bg1"/>
            </a:solidFill>
          </a:ln>
        </p:spPr>
        <p:style>
          <a:lnRef idx="2">
            <a:schemeClr val="accent5"/>
          </a:lnRef>
          <a:fillRef idx="1">
            <a:schemeClr val="lt1"/>
          </a:fillRef>
          <a:effectRef idx="0">
            <a:schemeClr val="accent5"/>
          </a:effectRef>
          <a:fontRef idx="minor">
            <a:schemeClr val="dk1"/>
          </a:fontRef>
        </p:style>
        <p:txBody>
          <a:bodyPr/>
          <a:lstStyle/>
          <a:p>
            <a:pPr algn="ctr"/>
            <a:r>
              <a:rPr lang="fa-IR" sz="4000" dirty="0" smtClean="0">
                <a:cs typeface="B Yagut" panose="00000400000000000000" pitchFamily="2" charset="-78"/>
              </a:rPr>
              <a:t>اهداف</a:t>
            </a:r>
            <a:r>
              <a:rPr lang="fa-IR" dirty="0" smtClean="0">
                <a:cs typeface="B Yagut" panose="00000400000000000000" pitchFamily="2" charset="-78"/>
              </a:rPr>
              <a:t> آموزشی:</a:t>
            </a:r>
            <a:endParaRPr lang="fa-IR" dirty="0">
              <a:cs typeface="B Yagut" panose="00000400000000000000" pitchFamily="2" charset="-78"/>
            </a:endParaRPr>
          </a:p>
        </p:txBody>
      </p:sp>
      <p:sp>
        <p:nvSpPr>
          <p:cNvPr id="4" name="Content Placeholder 3"/>
          <p:cNvSpPr>
            <a:spLocks noGrp="1"/>
          </p:cNvSpPr>
          <p:nvPr>
            <p:ph idx="1"/>
          </p:nvPr>
        </p:nvSpPr>
        <p:spPr>
          <a:xfrm>
            <a:off x="838200" y="1379096"/>
            <a:ext cx="10515600" cy="5342379"/>
          </a:xfrm>
          <a:ln>
            <a:solidFill>
              <a:schemeClr val="bg1"/>
            </a:solidFill>
          </a:ln>
        </p:spPr>
        <p:style>
          <a:lnRef idx="2">
            <a:schemeClr val="accent5"/>
          </a:lnRef>
          <a:fillRef idx="1">
            <a:schemeClr val="lt1"/>
          </a:fillRef>
          <a:effectRef idx="0">
            <a:schemeClr val="accent5"/>
          </a:effectRef>
          <a:fontRef idx="minor">
            <a:schemeClr val="dk1"/>
          </a:fontRef>
        </p:style>
        <p:txBody>
          <a:bodyPr>
            <a:noAutofit/>
          </a:bodyPr>
          <a:lstStyle/>
          <a:p>
            <a:pPr marL="0" indent="0">
              <a:lnSpc>
                <a:spcPct val="150000"/>
              </a:lnSpc>
              <a:buNone/>
            </a:pPr>
            <a:r>
              <a:rPr lang="fa-IR" dirty="0" smtClean="0">
                <a:cs typeface="B Yagut" panose="00000400000000000000" pitchFamily="2" charset="-78"/>
              </a:rPr>
              <a:t>پس از پایان این جلسه انتظار می رود فراگیر بتواند:</a:t>
            </a:r>
          </a:p>
          <a:p>
            <a:pPr>
              <a:lnSpc>
                <a:spcPct val="150000"/>
              </a:lnSpc>
              <a:buFont typeface="Wingdings" pitchFamily="2" charset="2"/>
              <a:buChar char="Ø"/>
            </a:pPr>
            <a:r>
              <a:rPr lang="fa-IR" sz="2000" dirty="0" smtClean="0">
                <a:cs typeface="B Yagut" panose="00000400000000000000" pitchFamily="2" charset="-78"/>
              </a:rPr>
              <a:t>تغییرات دهان و دندان در سالمندی را بیان نماید.</a:t>
            </a:r>
          </a:p>
          <a:p>
            <a:pPr>
              <a:lnSpc>
                <a:spcPct val="150000"/>
              </a:lnSpc>
              <a:buFont typeface="Wingdings" pitchFamily="2" charset="2"/>
              <a:buChar char="Ø"/>
            </a:pPr>
            <a:r>
              <a:rPr lang="fa-IR" sz="2000" dirty="0" smtClean="0">
                <a:cs typeface="B Yagut" panose="00000400000000000000" pitchFamily="2" charset="-78"/>
              </a:rPr>
              <a:t>مشکلات ناشی از خشکی دهان در سالمندان را ذکر کند.</a:t>
            </a:r>
          </a:p>
          <a:p>
            <a:pPr>
              <a:lnSpc>
                <a:spcPct val="150000"/>
              </a:lnSpc>
              <a:buFont typeface="Wingdings" pitchFamily="2" charset="2"/>
              <a:buChar char="Ø"/>
            </a:pPr>
            <a:r>
              <a:rPr lang="fa-IR" sz="2000" dirty="0" smtClean="0">
                <a:cs typeface="B Yagut" panose="00000400000000000000" pitchFamily="2" charset="-78"/>
              </a:rPr>
              <a:t> راه های پیشگیری از عوارض خشکی دهان در سالمندان را بیان نماید.</a:t>
            </a:r>
          </a:p>
          <a:p>
            <a:pPr>
              <a:lnSpc>
                <a:spcPct val="150000"/>
              </a:lnSpc>
              <a:buFont typeface="Wingdings" pitchFamily="2" charset="2"/>
              <a:buChar char="Ø"/>
            </a:pPr>
            <a:r>
              <a:rPr lang="fa-IR" sz="2000" dirty="0" smtClean="0">
                <a:cs typeface="B Yagut" panose="00000400000000000000" pitchFamily="2" charset="-78"/>
              </a:rPr>
              <a:t>مراقبت از دندان های طبیعي در سالمندان را بیان نماید.</a:t>
            </a:r>
          </a:p>
          <a:p>
            <a:pPr>
              <a:lnSpc>
                <a:spcPct val="150000"/>
              </a:lnSpc>
              <a:buFont typeface="Wingdings" pitchFamily="2" charset="2"/>
              <a:buChar char="Ø"/>
            </a:pPr>
            <a:r>
              <a:rPr lang="fa-IR" sz="2000" dirty="0" smtClean="0">
                <a:cs typeface="B Yagut" panose="00000400000000000000" pitchFamily="2" charset="-78"/>
              </a:rPr>
              <a:t>انواع پروتز های دندانی  و نحوه مراقبت از پروتز ها را بیان نماید.</a:t>
            </a:r>
          </a:p>
          <a:p>
            <a:pPr>
              <a:lnSpc>
                <a:spcPct val="150000"/>
              </a:lnSpc>
              <a:buFont typeface="Wingdings" pitchFamily="2" charset="2"/>
              <a:buChar char="Ø"/>
            </a:pPr>
            <a:r>
              <a:rPr lang="fa-IR" sz="2000" dirty="0" smtClean="0">
                <a:cs typeface="B Yagut" panose="00000400000000000000" pitchFamily="2" charset="-78"/>
              </a:rPr>
              <a:t>نکات مهم در مورد پروتز دندانی را بیان نماید.</a:t>
            </a:r>
          </a:p>
          <a:p>
            <a:pPr>
              <a:lnSpc>
                <a:spcPct val="150000"/>
              </a:lnSpc>
              <a:buFont typeface="Wingdings" pitchFamily="2" charset="2"/>
              <a:buChar char="Ø"/>
            </a:pPr>
            <a:r>
              <a:rPr lang="fa-IR" sz="2000" dirty="0" smtClean="0">
                <a:cs typeface="B Yagut" panose="00000400000000000000" pitchFamily="2" charset="-78"/>
              </a:rPr>
              <a:t>نحوه ی مراقبت </a:t>
            </a:r>
            <a:r>
              <a:rPr lang="fa-IR" sz="2000" dirty="0">
                <a:cs typeface="B Yagut" panose="00000400000000000000" pitchFamily="2" charset="-78"/>
              </a:rPr>
              <a:t>دهان و دندان در بیماران ناتوان و </a:t>
            </a:r>
            <a:r>
              <a:rPr lang="fa-IR" sz="2000" dirty="0" smtClean="0">
                <a:cs typeface="B Yagut" panose="00000400000000000000" pitchFamily="2" charset="-78"/>
              </a:rPr>
              <a:t>بستري را شرح دهد. </a:t>
            </a:r>
          </a:p>
        </p:txBody>
      </p:sp>
      <p:sp>
        <p:nvSpPr>
          <p:cNvPr id="5" name="Slide Number Placeholder 4"/>
          <p:cNvSpPr>
            <a:spLocks noGrp="1"/>
          </p:cNvSpPr>
          <p:nvPr>
            <p:ph type="sldNum" sz="quarter" idx="12"/>
          </p:nvPr>
        </p:nvSpPr>
        <p:spPr/>
        <p:txBody>
          <a:bodyPr/>
          <a:lstStyle/>
          <a:p>
            <a:fld id="{20F76D98-0577-4664-83F4-5DCA2E7C8EA9}" type="slidenum">
              <a:rPr lang="fa-IR" smtClean="0"/>
              <a:pPr/>
              <a:t>3</a:t>
            </a:fld>
            <a:endParaRPr lang="fa-IR"/>
          </a:p>
        </p:txBody>
      </p:sp>
      <p:pic>
        <p:nvPicPr>
          <p:cNvPr id="2" name="۴۰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6051550"/>
            <a:ext cx="609600" cy="609600"/>
          </a:xfrm>
          <a:prstGeom prst="rect">
            <a:avLst/>
          </a:prstGeom>
        </p:spPr>
      </p:pic>
    </p:spTree>
    <p:extLst>
      <p:ext uri="{BB962C8B-B14F-4D97-AF65-F5344CB8AC3E}">
        <p14:creationId xmlns:p14="http://schemas.microsoft.com/office/powerpoint/2010/main" val="3255444925"/>
      </p:ext>
    </p:extLst>
  </p:cSld>
  <p:clrMapOvr>
    <a:masterClrMapping/>
  </p:clrMapOvr>
  <mc:AlternateContent xmlns:mc="http://schemas.openxmlformats.org/markup-compatibility/2006" xmlns:p14="http://schemas.microsoft.com/office/powerpoint/2010/main">
    <mc:Choice Requires="p14">
      <p:transition spd="slow" p14:dur="2000" advTm="41132"/>
    </mc:Choice>
    <mc:Fallback xmlns="">
      <p:transition spd="slow" advTm="411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4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41132"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itchFamily="2" charset="-78"/>
              </a:rPr>
              <a:t>فهرست عناوین:</a:t>
            </a:r>
            <a:endParaRPr lang="fa-IR" sz="4000" dirty="0">
              <a:cs typeface="B Yagut" pitchFamily="2" charset="-78"/>
            </a:endParaRPr>
          </a:p>
        </p:txBody>
      </p:sp>
      <p:sp>
        <p:nvSpPr>
          <p:cNvPr id="3" name="Content Placeholder 2"/>
          <p:cNvSpPr>
            <a:spLocks noGrp="1"/>
          </p:cNvSpPr>
          <p:nvPr>
            <p:ph idx="1"/>
          </p:nvPr>
        </p:nvSpPr>
        <p:spPr>
          <a:xfrm>
            <a:off x="838200" y="1394085"/>
            <a:ext cx="10515600" cy="5261548"/>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a:lnSpc>
                <a:spcPct val="150000"/>
              </a:lnSpc>
              <a:buFont typeface="Wingdings" pitchFamily="2" charset="2"/>
              <a:buChar char="Ø"/>
            </a:pPr>
            <a:r>
              <a:rPr lang="fa-IR" sz="2500" dirty="0" smtClean="0">
                <a:cs typeface="B Yagut" pitchFamily="2" charset="-78"/>
              </a:rPr>
              <a:t>مقدمه</a:t>
            </a:r>
          </a:p>
          <a:p>
            <a:pPr>
              <a:lnSpc>
                <a:spcPct val="150000"/>
              </a:lnSpc>
              <a:buFont typeface="Wingdings" pitchFamily="2" charset="2"/>
              <a:buChar char="Ø"/>
            </a:pPr>
            <a:r>
              <a:rPr lang="fa-IR" sz="2500" dirty="0" smtClean="0">
                <a:cs typeface="B Yagut" pitchFamily="2" charset="-78"/>
              </a:rPr>
              <a:t>تغییرات دهان و دندان در دوران سالمندی</a:t>
            </a:r>
          </a:p>
          <a:p>
            <a:pPr>
              <a:lnSpc>
                <a:spcPct val="150000"/>
              </a:lnSpc>
              <a:buFont typeface="Wingdings" pitchFamily="2" charset="2"/>
              <a:buChar char="Ø"/>
            </a:pPr>
            <a:r>
              <a:rPr lang="fa-IR" sz="2500" dirty="0" smtClean="0">
                <a:cs typeface="B Yagut" pitchFamily="2" charset="-78"/>
              </a:rPr>
              <a:t>مشکلات ناشی از خشکی دهان در سالمندان</a:t>
            </a:r>
          </a:p>
          <a:p>
            <a:pPr>
              <a:lnSpc>
                <a:spcPct val="150000"/>
              </a:lnSpc>
              <a:buFont typeface="Wingdings" pitchFamily="2" charset="2"/>
              <a:buChar char="Ø"/>
            </a:pPr>
            <a:r>
              <a:rPr lang="fa-IR" sz="2500" dirty="0" smtClean="0">
                <a:cs typeface="B Yagut" pitchFamily="2" charset="-78"/>
              </a:rPr>
              <a:t> راه های پیشگیری از عوارض خشکی دهان در سالمندان</a:t>
            </a:r>
          </a:p>
          <a:p>
            <a:pPr>
              <a:lnSpc>
                <a:spcPct val="150000"/>
              </a:lnSpc>
              <a:buFont typeface="Wingdings" pitchFamily="2" charset="2"/>
              <a:buChar char="Ø"/>
            </a:pPr>
            <a:r>
              <a:rPr lang="fa-IR" sz="2500" dirty="0" smtClean="0">
                <a:cs typeface="B Yagut" pitchFamily="2" charset="-78"/>
              </a:rPr>
              <a:t>مراقبت از دندان های طبیعي در سالمندان</a:t>
            </a:r>
          </a:p>
          <a:p>
            <a:pPr>
              <a:lnSpc>
                <a:spcPct val="150000"/>
              </a:lnSpc>
              <a:buFont typeface="Wingdings" pitchFamily="2" charset="2"/>
              <a:buChar char="Ø"/>
            </a:pPr>
            <a:r>
              <a:rPr lang="fa-IR" sz="2500" dirty="0" smtClean="0">
                <a:cs typeface="B Yagut" pitchFamily="2" charset="-78"/>
              </a:rPr>
              <a:t>انواع پروتز های دندانی و نحوه مراقبت از آن ها</a:t>
            </a:r>
          </a:p>
          <a:p>
            <a:pPr>
              <a:lnSpc>
                <a:spcPct val="150000"/>
              </a:lnSpc>
              <a:buFont typeface="Wingdings" pitchFamily="2" charset="2"/>
              <a:buChar char="Ø"/>
            </a:pPr>
            <a:r>
              <a:rPr lang="fa-IR" sz="2400" dirty="0" smtClean="0">
                <a:cs typeface="B Yagut" pitchFamily="2" charset="-78"/>
              </a:rPr>
              <a:t>نکات مهم در مورد پروتز دندانی</a:t>
            </a:r>
          </a:p>
          <a:p>
            <a:pPr>
              <a:lnSpc>
                <a:spcPct val="150000"/>
              </a:lnSpc>
              <a:buFont typeface="Wingdings" pitchFamily="2" charset="2"/>
              <a:buChar char="Ø"/>
            </a:pPr>
            <a:r>
              <a:rPr lang="fa-IR" sz="2400" dirty="0">
                <a:cs typeface="B Yagut" pitchFamily="2" charset="-78"/>
              </a:rPr>
              <a:t>مراقبت دهان و دندان در بیماران ناتوان و بستري</a:t>
            </a:r>
          </a:p>
          <a:p>
            <a:pPr marL="0" indent="0">
              <a:lnSpc>
                <a:spcPct val="150000"/>
              </a:lnSpc>
              <a:buNone/>
            </a:pPr>
            <a:endParaRPr lang="fa-IR" sz="2500" dirty="0" smtClean="0">
              <a:cs typeface="B Yagut" pitchFamily="2" charset="-78"/>
            </a:endParaRPr>
          </a:p>
          <a:p>
            <a:pPr>
              <a:lnSpc>
                <a:spcPct val="150000"/>
              </a:lnSpc>
              <a:buFont typeface="Wingdings" pitchFamily="2" charset="2"/>
              <a:buChar char="Ø"/>
            </a:pPr>
            <a:endParaRPr lang="fa-IR" sz="2500" dirty="0" smtClean="0">
              <a:cs typeface="B Yagut" pitchFamily="2" charset="-78"/>
            </a:endParaRPr>
          </a:p>
        </p:txBody>
      </p:sp>
      <p:sp>
        <p:nvSpPr>
          <p:cNvPr id="4" name="Slide Number Placeholder 3"/>
          <p:cNvSpPr>
            <a:spLocks noGrp="1"/>
          </p:cNvSpPr>
          <p:nvPr>
            <p:ph type="sldNum" sz="quarter" idx="12"/>
          </p:nvPr>
        </p:nvSpPr>
        <p:spPr/>
        <p:txBody>
          <a:bodyPr/>
          <a:lstStyle/>
          <a:p>
            <a:fld id="{20F76D98-0577-4664-83F4-5DCA2E7C8EA9}" type="slidenum">
              <a:rPr lang="fa-IR" smtClean="0"/>
              <a:pPr/>
              <a:t>4</a:t>
            </a:fld>
            <a:endParaRPr lang="fa-IR"/>
          </a:p>
        </p:txBody>
      </p:sp>
      <p:pic>
        <p:nvPicPr>
          <p:cNvPr id="5" name="۴۰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401269" y="5974283"/>
            <a:ext cx="609600" cy="609600"/>
          </a:xfrm>
          <a:prstGeom prst="rect">
            <a:avLst/>
          </a:prstGeom>
        </p:spPr>
      </p:pic>
    </p:spTree>
    <p:extLst>
      <p:ext uri="{BB962C8B-B14F-4D97-AF65-F5344CB8AC3E}">
        <p14:creationId xmlns:p14="http://schemas.microsoft.com/office/powerpoint/2010/main" val="2568102337"/>
      </p:ext>
    </p:extLst>
  </p:cSld>
  <p:clrMapOvr>
    <a:masterClrMapping/>
  </p:clrMapOvr>
  <mc:AlternateContent xmlns:mc="http://schemas.openxmlformats.org/markup-compatibility/2006" xmlns:p14="http://schemas.microsoft.com/office/powerpoint/2010/main">
    <mc:Choice Requires="p14">
      <p:transition spd="slow" p14:dur="2000" advTm="35043"/>
    </mc:Choice>
    <mc:Fallback xmlns="">
      <p:transition spd="slow" advTm="350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2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0" objId="5"/>
        <p14:stopEvt time="34663" objId="5"/>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a:rPr>
              <a:t>مقدمه</a:t>
            </a:r>
            <a:endParaRPr lang="fa-IR" sz="4000" dirty="0">
              <a:cs typeface="B Yagut"/>
            </a:endParaRPr>
          </a:p>
        </p:txBody>
      </p:sp>
      <p:sp>
        <p:nvSpPr>
          <p:cNvPr id="3" name="Content Placeholder 2"/>
          <p:cNvSpPr>
            <a:spLocks noGrp="1"/>
          </p:cNvSpPr>
          <p:nvPr>
            <p:ph idx="1"/>
          </p:nvPr>
        </p:nvSpPr>
        <p:spPr>
          <a:xfrm>
            <a:off x="838199" y="1484784"/>
            <a:ext cx="10765665" cy="5065917"/>
          </a:xfrm>
        </p:spPr>
        <p:txBody>
          <a:bodyPr>
            <a:normAutofit fontScale="92500"/>
          </a:bodyPr>
          <a:lstStyle/>
          <a:p>
            <a:pPr algn="just">
              <a:lnSpc>
                <a:spcPct val="150000"/>
              </a:lnSpc>
              <a:buNone/>
            </a:pPr>
            <a:r>
              <a:rPr lang="fa-IR" dirty="0" smtClean="0">
                <a:cs typeface="B Yagut"/>
              </a:rPr>
              <a:t>در حالت طبیعی با افزایش سن  ارگانها و عناصر اصلی بدن به دلیل کم شدن آب بدن ، فرسایش و کاهش انعطاف پذیری دچار تغییر می شوند ودهان ودندان نیز دچار تغییر می گردند.</a:t>
            </a:r>
          </a:p>
          <a:p>
            <a:pPr algn="just">
              <a:lnSpc>
                <a:spcPct val="150000"/>
              </a:lnSpc>
              <a:buNone/>
            </a:pPr>
            <a:r>
              <a:rPr lang="fa-IR" dirty="0" smtClean="0">
                <a:cs typeface="B Yagut"/>
              </a:rPr>
              <a:t> از طرفی  با کهولت  سن مقاومت بدن در مقابل عفونت کم شده و فرد  مستعد  بروز انواع بیماریهای عفونی می گردد بنابراین در افراد مسن به جز تغییرات طبیعی دهان ودندان ،عفونت های این ناحیه شرایط را برای سالمند دشوار می کند.توانایی خوردن و جویدن ،واضح صحبت کردن ، توانایی چشیدن طعم و مزه غذا ، خندیدن  و زیبایی صورت و به دنبال آن افزایش اعتماد به نفس و بهبود کیفیت زندگی  از مزایای داشتن دهان و دندان سالم است .</a:t>
            </a:r>
            <a:endParaRPr lang="fa-IR" dirty="0">
              <a:cs typeface="B Yagut"/>
            </a:endParaRPr>
          </a:p>
        </p:txBody>
      </p:sp>
      <p:pic>
        <p:nvPicPr>
          <p:cNvPr id="4" name="۴۰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61360" y="596710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5084"/>
    </mc:Choice>
    <mc:Fallback xmlns="">
      <p:transition spd="slow" advTm="550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5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topEvt time="55084" objId="4"/>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تغییرات دهان و دندان در سالمندی</a:t>
            </a:r>
            <a:endParaRPr lang="fa-IR" sz="4000" dirty="0">
              <a:cs typeface="B Yagut" pitchFamily="2" charset="-78"/>
            </a:endParaRPr>
          </a:p>
        </p:txBody>
      </p:sp>
      <p:sp>
        <p:nvSpPr>
          <p:cNvPr id="3" name="Content Placeholder 2"/>
          <p:cNvSpPr>
            <a:spLocks noGrp="1"/>
          </p:cNvSpPr>
          <p:nvPr>
            <p:ph idx="1"/>
          </p:nvPr>
        </p:nvSpPr>
        <p:spPr>
          <a:xfrm>
            <a:off x="838200" y="1394084"/>
            <a:ext cx="10515600" cy="5463915"/>
          </a:xfrm>
        </p:spPr>
        <p:txBody>
          <a:bodyPr>
            <a:noAutofit/>
          </a:bodyPr>
          <a:lstStyle/>
          <a:p>
            <a:pPr>
              <a:lnSpc>
                <a:spcPct val="150000"/>
              </a:lnSpc>
              <a:buFont typeface="Wingdings" pitchFamily="2" charset="2"/>
              <a:buChar char="Ø"/>
            </a:pPr>
            <a:r>
              <a:rPr lang="fa-IR" sz="2400" dirty="0" smtClean="0">
                <a:cs typeface="B Yagut" pitchFamily="2" charset="-78"/>
              </a:rPr>
              <a:t>تغیير در میزان و كیفیت بزاق(به علت مصرف دارو)</a:t>
            </a:r>
          </a:p>
          <a:p>
            <a:pPr>
              <a:lnSpc>
                <a:spcPct val="150000"/>
              </a:lnSpc>
              <a:buFont typeface="Wingdings" pitchFamily="2" charset="2"/>
              <a:buChar char="Ø"/>
            </a:pPr>
            <a:r>
              <a:rPr lang="fa-IR" sz="2400" dirty="0" smtClean="0">
                <a:cs typeface="B Yagut" pitchFamily="2" charset="-78"/>
              </a:rPr>
              <a:t> افزایش پوسیدگي ریشه ،ازدست دادن دندان و بیماریهاي لثه</a:t>
            </a:r>
          </a:p>
          <a:p>
            <a:pPr>
              <a:lnSpc>
                <a:spcPct val="150000"/>
              </a:lnSpc>
              <a:buFont typeface="Wingdings" pitchFamily="2" charset="2"/>
              <a:buChar char="Ø"/>
            </a:pPr>
            <a:r>
              <a:rPr lang="fa-IR" sz="2400" dirty="0" smtClean="0">
                <a:cs typeface="B Yagut" pitchFamily="2" charset="-78"/>
              </a:rPr>
              <a:t>تحلیل استخوان فك به دلیل پوكي استخوان </a:t>
            </a:r>
          </a:p>
          <a:p>
            <a:pPr>
              <a:lnSpc>
                <a:spcPct val="150000"/>
              </a:lnSpc>
              <a:buFont typeface="Wingdings" pitchFamily="2" charset="2"/>
              <a:buChar char="Ø"/>
            </a:pPr>
            <a:r>
              <a:rPr lang="fa-IR" sz="2400" dirty="0" smtClean="0">
                <a:cs typeface="B Yagut" pitchFamily="2" charset="-78"/>
              </a:rPr>
              <a:t>ضایعات سفیدرنگ متعدد در مخاط </a:t>
            </a:r>
          </a:p>
          <a:p>
            <a:pPr>
              <a:lnSpc>
                <a:spcPct val="150000"/>
              </a:lnSpc>
              <a:buFont typeface="Wingdings" pitchFamily="2" charset="2"/>
              <a:buChar char="Ø"/>
            </a:pPr>
            <a:r>
              <a:rPr lang="fa-IR" sz="2400" dirty="0" smtClean="0">
                <a:cs typeface="B Yagut" pitchFamily="2" charset="-78"/>
              </a:rPr>
              <a:t>التهاب مخاط دهان (به علت كمبود ویتامين ب12 )</a:t>
            </a:r>
          </a:p>
          <a:p>
            <a:pPr>
              <a:lnSpc>
                <a:spcPct val="150000"/>
              </a:lnSpc>
              <a:buFont typeface="Wingdings" pitchFamily="2" charset="2"/>
              <a:buChar char="Ø"/>
            </a:pPr>
            <a:r>
              <a:rPr lang="fa-IR" sz="2400" dirty="0" smtClean="0">
                <a:cs typeface="B Yagut" pitchFamily="2" charset="-78"/>
              </a:rPr>
              <a:t>صاف و براق شدن سطح زبان( به علت كمبود ویتامين ب)</a:t>
            </a:r>
          </a:p>
          <a:p>
            <a:pPr>
              <a:lnSpc>
                <a:spcPct val="150000"/>
              </a:lnSpc>
              <a:buFont typeface="Wingdings" pitchFamily="2" charset="2"/>
              <a:buChar char="Ø"/>
            </a:pPr>
            <a:r>
              <a:rPr lang="fa-IR" sz="2400" dirty="0" smtClean="0">
                <a:cs typeface="B Yagut" pitchFamily="2" charset="-78"/>
              </a:rPr>
              <a:t>عفونتهاي قارچي( در افرادي كه دست دندان دارند)</a:t>
            </a:r>
          </a:p>
          <a:p>
            <a:pPr>
              <a:lnSpc>
                <a:spcPct val="150000"/>
              </a:lnSpc>
              <a:buFont typeface="Wingdings" pitchFamily="2" charset="2"/>
              <a:buChar char="Ø"/>
            </a:pPr>
            <a:r>
              <a:rPr lang="fa-IR" sz="2400" dirty="0" smtClean="0">
                <a:cs typeface="B Yagut" pitchFamily="2" charset="-78"/>
              </a:rPr>
              <a:t>واریس وریدهای  زبان</a:t>
            </a:r>
          </a:p>
        </p:txBody>
      </p:sp>
      <p:pic>
        <p:nvPicPr>
          <p:cNvPr id="4" name="۴۰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26318" y="5910471"/>
            <a:ext cx="609600" cy="609600"/>
          </a:xfrm>
          <a:prstGeom prst="rect">
            <a:avLst/>
          </a:prstGeom>
        </p:spPr>
      </p:pic>
    </p:spTree>
    <p:extLst>
      <p:ext uri="{BB962C8B-B14F-4D97-AF65-F5344CB8AC3E}">
        <p14:creationId xmlns:p14="http://schemas.microsoft.com/office/powerpoint/2010/main" val="3947186563"/>
      </p:ext>
    </p:extLst>
  </p:cSld>
  <p:clrMapOvr>
    <a:masterClrMapping/>
  </p:clrMapOvr>
  <mc:AlternateContent xmlns:mc="http://schemas.openxmlformats.org/markup-compatibility/2006" xmlns:p14="http://schemas.microsoft.com/office/powerpoint/2010/main">
    <mc:Choice Requires="p14">
      <p:transition spd="slow" p14:dur="2000" advTm="48209"/>
    </mc:Choice>
    <mc:Fallback xmlns="">
      <p:transition spd="slow" advTm="482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9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0" objId="4"/>
        <p14:stopEvt time="47028" objId="4"/>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fa-IR" sz="4000" dirty="0" smtClean="0">
                <a:cs typeface="B Yagut" pitchFamily="2" charset="-78"/>
              </a:rPr>
              <a:t>خشکی دهان در سالمندان</a:t>
            </a:r>
            <a:endParaRPr lang="fa-IR" sz="4000" dirty="0">
              <a:cs typeface="B Yagut" pitchFamily="2" charset="-78"/>
            </a:endParaRPr>
          </a:p>
        </p:txBody>
      </p:sp>
      <p:sp>
        <p:nvSpPr>
          <p:cNvPr id="3" name="Content Placeholder 2"/>
          <p:cNvSpPr>
            <a:spLocks noGrp="1"/>
          </p:cNvSpPr>
          <p:nvPr>
            <p:ph idx="1"/>
          </p:nvPr>
        </p:nvSpPr>
        <p:spPr>
          <a:xfrm>
            <a:off x="838200" y="1274845"/>
            <a:ext cx="10515600" cy="5333773"/>
          </a:xfrm>
        </p:spPr>
        <p:txBody>
          <a:bodyPr>
            <a:noAutofit/>
          </a:bodyPr>
          <a:lstStyle/>
          <a:p>
            <a:pPr>
              <a:lnSpc>
                <a:spcPct val="150000"/>
              </a:lnSpc>
              <a:buNone/>
            </a:pPr>
            <a:r>
              <a:rPr lang="fa-IR" sz="2400" dirty="0" smtClean="0">
                <a:cs typeface="B Yagut" pitchFamily="2" charset="-78"/>
              </a:rPr>
              <a:t>اختلال در عملكرد غدد بزاقي مي تواند سبب خشكي دهان شود.مشکلات ناشی از خشکی دهان در سالمند عبارتند از:</a:t>
            </a:r>
          </a:p>
          <a:p>
            <a:pPr>
              <a:lnSpc>
                <a:spcPct val="150000"/>
              </a:lnSpc>
              <a:buFont typeface="Wingdings" pitchFamily="2" charset="2"/>
              <a:buChar char="Ø"/>
            </a:pPr>
            <a:r>
              <a:rPr lang="fa-IR" sz="2400" dirty="0" smtClean="0">
                <a:cs typeface="B Yagut" pitchFamily="2" charset="-78"/>
              </a:rPr>
              <a:t>سوزش دهان </a:t>
            </a:r>
          </a:p>
          <a:p>
            <a:pPr>
              <a:lnSpc>
                <a:spcPct val="150000"/>
              </a:lnSpc>
              <a:buFont typeface="Wingdings" pitchFamily="2" charset="2"/>
              <a:buChar char="Ø"/>
            </a:pPr>
            <a:r>
              <a:rPr lang="fa-IR" sz="2400" dirty="0" smtClean="0">
                <a:cs typeface="B Yagut" pitchFamily="2" charset="-78"/>
              </a:rPr>
              <a:t>اشكال در جویدن و بلعیدن </a:t>
            </a:r>
          </a:p>
          <a:p>
            <a:pPr>
              <a:lnSpc>
                <a:spcPct val="150000"/>
              </a:lnSpc>
              <a:buFont typeface="Wingdings" pitchFamily="2" charset="2"/>
              <a:buChar char="Ø"/>
            </a:pPr>
            <a:r>
              <a:rPr lang="fa-IR" sz="2400" dirty="0" smtClean="0">
                <a:cs typeface="B Yagut" pitchFamily="2" charset="-78"/>
              </a:rPr>
              <a:t>اشكال در نگهداشتن دست دندان </a:t>
            </a:r>
          </a:p>
          <a:p>
            <a:pPr>
              <a:lnSpc>
                <a:spcPct val="150000"/>
              </a:lnSpc>
              <a:buFont typeface="Wingdings" pitchFamily="2" charset="2"/>
              <a:buChar char="Ø"/>
            </a:pPr>
            <a:r>
              <a:rPr lang="fa-IR" sz="2400" dirty="0" smtClean="0">
                <a:cs typeface="B Yagut" pitchFamily="2" charset="-78"/>
              </a:rPr>
              <a:t>تغیيرات در حس چشایي </a:t>
            </a:r>
          </a:p>
          <a:p>
            <a:pPr>
              <a:lnSpc>
                <a:spcPct val="150000"/>
              </a:lnSpc>
              <a:buFont typeface="Wingdings" pitchFamily="2" charset="2"/>
              <a:buChar char="Ø"/>
            </a:pPr>
            <a:r>
              <a:rPr lang="fa-IR" sz="2400" dirty="0" smtClean="0">
                <a:cs typeface="B Yagut" pitchFamily="2" charset="-78"/>
              </a:rPr>
              <a:t>كاهش اشتها </a:t>
            </a:r>
          </a:p>
          <a:p>
            <a:pPr>
              <a:lnSpc>
                <a:spcPct val="150000"/>
              </a:lnSpc>
              <a:buFont typeface="Wingdings" pitchFamily="2" charset="2"/>
              <a:buChar char="Ø"/>
            </a:pPr>
            <a:r>
              <a:rPr lang="fa-IR" sz="2400" dirty="0" smtClean="0">
                <a:cs typeface="B Yagut" pitchFamily="2" charset="-78"/>
              </a:rPr>
              <a:t>افزایش پوسیدگي دندان ها</a:t>
            </a:r>
            <a:endParaRPr lang="fa-IR" sz="2400" dirty="0">
              <a:cs typeface="B Yagut" pitchFamily="2" charset="-78"/>
            </a:endParaRPr>
          </a:p>
        </p:txBody>
      </p:sp>
      <p:pic>
        <p:nvPicPr>
          <p:cNvPr id="4" name="۴۰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51843" y="6073462"/>
            <a:ext cx="609600" cy="609600"/>
          </a:xfrm>
          <a:prstGeom prst="rect">
            <a:avLst/>
          </a:prstGeom>
        </p:spPr>
      </p:pic>
    </p:spTree>
    <p:extLst>
      <p:ext uri="{BB962C8B-B14F-4D97-AF65-F5344CB8AC3E}">
        <p14:creationId xmlns:p14="http://schemas.microsoft.com/office/powerpoint/2010/main" val="516669423"/>
      </p:ext>
    </p:extLst>
  </p:cSld>
  <p:clrMapOvr>
    <a:masterClrMapping/>
  </p:clrMapOvr>
  <mc:AlternateContent xmlns:mc="http://schemas.openxmlformats.org/markup-compatibility/2006" xmlns:p14="http://schemas.microsoft.com/office/powerpoint/2010/main">
    <mc:Choice Requires="p14">
      <p:transition spd="slow" p14:dur="2000" advTm="43814"/>
    </mc:Choice>
    <mc:Fallback xmlns="">
      <p:transition spd="slow" advTm="438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39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topEvt time="43431" objId="4"/>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73931"/>
          </a:xfrm>
        </p:spPr>
        <p:txBody>
          <a:bodyPr>
            <a:normAutofit/>
          </a:bodyPr>
          <a:lstStyle/>
          <a:p>
            <a:pPr algn="ctr"/>
            <a:r>
              <a:rPr lang="fa-IR" sz="4000" dirty="0" smtClean="0">
                <a:cs typeface="B Yagut" pitchFamily="2" charset="-78"/>
              </a:rPr>
              <a:t>پیشگیری از عوارض خشکی دهان در سالمندان</a:t>
            </a:r>
            <a:endParaRPr lang="fa-IR" sz="4000" dirty="0">
              <a:cs typeface="B Yagut" pitchFamily="2" charset="-78"/>
            </a:endParaRPr>
          </a:p>
        </p:txBody>
      </p:sp>
      <p:sp>
        <p:nvSpPr>
          <p:cNvPr id="3" name="Content Placeholder 2"/>
          <p:cNvSpPr>
            <a:spLocks noGrp="1"/>
          </p:cNvSpPr>
          <p:nvPr>
            <p:ph idx="1"/>
          </p:nvPr>
        </p:nvSpPr>
        <p:spPr>
          <a:xfrm>
            <a:off x="913151" y="1439056"/>
            <a:ext cx="10515600" cy="5418944"/>
          </a:xfrm>
        </p:spPr>
        <p:txBody>
          <a:bodyPr>
            <a:normAutofit/>
          </a:bodyPr>
          <a:lstStyle/>
          <a:p>
            <a:pPr>
              <a:lnSpc>
                <a:spcPct val="150000"/>
              </a:lnSpc>
            </a:pPr>
            <a:r>
              <a:rPr lang="fa-IR" sz="2500" dirty="0" smtClean="0">
                <a:cs typeface="B Yagut" pitchFamily="2" charset="-78"/>
              </a:rPr>
              <a:t>استفاده از نخ دندان و مسواك حداقل دو بار در روز</a:t>
            </a:r>
          </a:p>
          <a:p>
            <a:pPr>
              <a:lnSpc>
                <a:spcPct val="150000"/>
              </a:lnSpc>
            </a:pPr>
            <a:r>
              <a:rPr lang="fa-IR" sz="2500" dirty="0" smtClean="0">
                <a:cs typeface="B Yagut" pitchFamily="2" charset="-78"/>
              </a:rPr>
              <a:t>جویدن آدامس بدون قند جهت افزایش فعالیت غدد بزاقي</a:t>
            </a:r>
          </a:p>
          <a:p>
            <a:pPr>
              <a:lnSpc>
                <a:spcPct val="150000"/>
              </a:lnSpc>
            </a:pPr>
            <a:r>
              <a:rPr lang="fa-IR" sz="2500" dirty="0" smtClean="0">
                <a:cs typeface="B Yagut" pitchFamily="2" charset="-78"/>
              </a:rPr>
              <a:t>استفاده از محلول آب نمك رقیق چندین بار در روز</a:t>
            </a:r>
          </a:p>
          <a:p>
            <a:pPr>
              <a:lnSpc>
                <a:spcPct val="150000"/>
              </a:lnSpc>
            </a:pPr>
            <a:r>
              <a:rPr lang="fa-IR" sz="2500" dirty="0" smtClean="0">
                <a:cs typeface="B Yagut" pitchFamily="2" charset="-78"/>
              </a:rPr>
              <a:t>مصرف حداقل ۶ تا ٨ لیوان مایعات ساده</a:t>
            </a:r>
          </a:p>
          <a:p>
            <a:pPr>
              <a:lnSpc>
                <a:spcPct val="150000"/>
              </a:lnSpc>
            </a:pPr>
            <a:r>
              <a:rPr lang="fa-IR" sz="2500" dirty="0" smtClean="0">
                <a:cs typeface="B Yagut" pitchFamily="2" charset="-78"/>
              </a:rPr>
              <a:t>عدم استعمال دخانیات</a:t>
            </a:r>
          </a:p>
          <a:p>
            <a:pPr>
              <a:lnSpc>
                <a:spcPct val="150000"/>
              </a:lnSpc>
            </a:pPr>
            <a:r>
              <a:rPr lang="fa-IR" sz="2500" dirty="0" smtClean="0">
                <a:cs typeface="B Yagut" pitchFamily="2" charset="-78"/>
              </a:rPr>
              <a:t>استفاده از فلوراید</a:t>
            </a:r>
          </a:p>
          <a:p>
            <a:pPr>
              <a:lnSpc>
                <a:spcPct val="150000"/>
              </a:lnSpc>
            </a:pPr>
            <a:r>
              <a:rPr lang="fa-IR" sz="2500" dirty="0" smtClean="0">
                <a:cs typeface="B Yagut" pitchFamily="2" charset="-78"/>
              </a:rPr>
              <a:t> استفاده محلولهایي به عنوان بزاق مصنوعي(با توصیه دندانپزشک)</a:t>
            </a:r>
            <a:endParaRPr lang="fa-IR" sz="2500" dirty="0">
              <a:cs typeface="B Yagut" pitchFamily="2" charset="-78"/>
            </a:endParaRPr>
          </a:p>
        </p:txBody>
      </p:sp>
      <p:pic>
        <p:nvPicPr>
          <p:cNvPr id="4" name="۴۰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6060583"/>
            <a:ext cx="609600" cy="609600"/>
          </a:xfrm>
          <a:prstGeom prst="rect">
            <a:avLst/>
          </a:prstGeom>
        </p:spPr>
      </p:pic>
    </p:spTree>
    <p:extLst>
      <p:ext uri="{BB962C8B-B14F-4D97-AF65-F5344CB8AC3E}">
        <p14:creationId xmlns:p14="http://schemas.microsoft.com/office/powerpoint/2010/main" val="3208766033"/>
      </p:ext>
    </p:extLst>
  </p:cSld>
  <p:clrMapOvr>
    <a:masterClrMapping/>
  </p:clrMapOvr>
  <mc:AlternateContent xmlns:mc="http://schemas.openxmlformats.org/markup-compatibility/2006" xmlns:p14="http://schemas.microsoft.com/office/powerpoint/2010/main">
    <mc:Choice Requires="p14">
      <p:transition spd="slow" p14:dur="2000" advTm="41317"/>
    </mc:Choice>
    <mc:Fallback xmlns="">
      <p:transition spd="slow" advTm="4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 objId="4"/>
        <p14:stopEvt time="38646" objId="4"/>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4000" dirty="0" smtClean="0">
                <a:cs typeface="B Yagut" pitchFamily="2" charset="-78"/>
              </a:rPr>
              <a:t>مراقبت از دندان های طبیعي</a:t>
            </a:r>
            <a:endParaRPr lang="fa-IR" sz="4000" dirty="0">
              <a:cs typeface="B Yagut" pitchFamily="2" charset="-78"/>
            </a:endParaRPr>
          </a:p>
        </p:txBody>
      </p:sp>
      <p:sp>
        <p:nvSpPr>
          <p:cNvPr id="4" name="Content Placeholder 3"/>
          <p:cNvSpPr>
            <a:spLocks noGrp="1"/>
          </p:cNvSpPr>
          <p:nvPr>
            <p:ph idx="1"/>
          </p:nvPr>
        </p:nvSpPr>
        <p:spPr>
          <a:xfrm>
            <a:off x="838200" y="1379096"/>
            <a:ext cx="10515600" cy="5216576"/>
          </a:xfrm>
        </p:spPr>
        <p:txBody>
          <a:bodyPr>
            <a:normAutofit/>
          </a:bodyPr>
          <a:lstStyle/>
          <a:p>
            <a:pPr>
              <a:lnSpc>
                <a:spcPct val="150000"/>
              </a:lnSpc>
              <a:buFont typeface="Wingdings" pitchFamily="2" charset="2"/>
              <a:buChar char="Ø"/>
            </a:pPr>
            <a:r>
              <a:rPr lang="fa-IR" sz="2500" dirty="0" smtClean="0">
                <a:cs typeface="B Yagut" pitchFamily="2" charset="-78"/>
              </a:rPr>
              <a:t>سالمندانی كه داراي دندان هاي طبیعي مي باشند، تمیز كردن پلاک میكروبي مهمترین اصل در مراقبت بهداشت دهان و دندان آنها  مي باشد.</a:t>
            </a:r>
          </a:p>
          <a:p>
            <a:pPr>
              <a:lnSpc>
                <a:spcPct val="150000"/>
              </a:lnSpc>
              <a:buFont typeface="Wingdings" pitchFamily="2" charset="2"/>
              <a:buChar char="Ø"/>
            </a:pPr>
            <a:r>
              <a:rPr lang="fa-IR" sz="2500" dirty="0" smtClean="0">
                <a:cs typeface="B Yagut" pitchFamily="2" charset="-78"/>
              </a:rPr>
              <a:t>مسواک زدن براي اكثر افراد مسن با مسواک نرم توصیه مي شود.</a:t>
            </a:r>
          </a:p>
          <a:p>
            <a:pPr>
              <a:lnSpc>
                <a:spcPct val="150000"/>
              </a:lnSpc>
              <a:buFont typeface="Wingdings" pitchFamily="2" charset="2"/>
              <a:buChar char="Ø"/>
            </a:pPr>
            <a:r>
              <a:rPr lang="fa-IR" sz="2500" dirty="0" smtClean="0">
                <a:cs typeface="B Yagut" pitchFamily="2" charset="-78"/>
              </a:rPr>
              <a:t>افرادي كه تحلیل لثه (درنواحي مشخصي از دهان) دارند، استفاده از مسواک بسیار نرم آن هم با حركات چرخشي بر سطوح دنداني و با فشار ملايم در نواحي تحلیل توصیه مي شود.</a:t>
            </a:r>
            <a:endParaRPr lang="fa-IR" sz="2500" dirty="0">
              <a:cs typeface="B Yagut" pitchFamily="2" charset="-78"/>
            </a:endParaRPr>
          </a:p>
        </p:txBody>
      </p:sp>
      <p:pic>
        <p:nvPicPr>
          <p:cNvPr id="5" name="Picture 2" descr="C:\Users\pardisco\Links\download.jpg"/>
          <p:cNvPicPr>
            <a:picLocks noChangeAspect="1" noChangeArrowheads="1"/>
          </p:cNvPicPr>
          <p:nvPr/>
        </p:nvPicPr>
        <p:blipFill>
          <a:blip r:embed="rId4" cstate="print"/>
          <a:srcRect/>
          <a:stretch>
            <a:fillRect/>
          </a:stretch>
        </p:blipFill>
        <p:spPr bwMode="auto">
          <a:xfrm>
            <a:off x="1272679" y="4512039"/>
            <a:ext cx="2879596" cy="1997829"/>
          </a:xfrm>
          <a:prstGeom prst="rect">
            <a:avLst/>
          </a:prstGeom>
          <a:noFill/>
        </p:spPr>
      </p:pic>
      <p:pic>
        <p:nvPicPr>
          <p:cNvPr id="2" name="۴۰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049000" y="5875285"/>
            <a:ext cx="609600" cy="609600"/>
          </a:xfrm>
          <a:prstGeom prst="rect">
            <a:avLst/>
          </a:prstGeom>
        </p:spPr>
      </p:pic>
    </p:spTree>
    <p:extLst>
      <p:ext uri="{BB962C8B-B14F-4D97-AF65-F5344CB8AC3E}">
        <p14:creationId xmlns:p14="http://schemas.microsoft.com/office/powerpoint/2010/main" val="3918464879"/>
      </p:ext>
    </p:extLst>
  </p:cSld>
  <p:clrMapOvr>
    <a:masterClrMapping/>
  </p:clrMapOvr>
  <mc:AlternateContent xmlns:mc="http://schemas.openxmlformats.org/markup-compatibility/2006" xmlns:p14="http://schemas.microsoft.com/office/powerpoint/2010/main">
    <mc:Choice Requires="p14">
      <p:transition spd="slow" p14:dur="2000" advTm="37863"/>
    </mc:Choice>
    <mc:Fallback xmlns="">
      <p:transition spd="slow" advTm="378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37489" objId="2"/>
      </p14:showEvtLst>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زنجان</_x062f__x0627__x0646__x0634__x06af__x0627__x0647_>
    <_x0646__x0648__x0639__x0020__x062d__x06cc__x0637__x0647_ xmlns="12fdc5dc-769e-4543-b10d-fbea3dac4417">بهداشت دهان و دندان</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5NN7CDR5NKU2-831-522</_dlc_DocId>
    <_dlc_DocIdUrl xmlns="1047730d-92e1-4018-9084-d932fd3a7f58">
      <Url>http://www.health.gov.ir/hnd/_layouts/DocIdRedir.aspx?ID=5NN7CDR5NKU2-831-522</Url>
      <Description>5NN7CDR5NKU2-831-522</Description>
    </_dlc_DocIdUrl>
  </documentManagement>
</p:properties>
</file>

<file path=customXml/itemProps1.xml><?xml version="1.0" encoding="utf-8"?>
<ds:datastoreItem xmlns:ds="http://schemas.openxmlformats.org/officeDocument/2006/customXml" ds:itemID="{DF16DC80-3704-42FC-A115-02980CF16C1C}"/>
</file>

<file path=customXml/itemProps2.xml><?xml version="1.0" encoding="utf-8"?>
<ds:datastoreItem xmlns:ds="http://schemas.openxmlformats.org/officeDocument/2006/customXml" ds:itemID="{C1F8506C-061B-442A-B3A6-C05BCA5A8248}"/>
</file>

<file path=customXml/itemProps3.xml><?xml version="1.0" encoding="utf-8"?>
<ds:datastoreItem xmlns:ds="http://schemas.openxmlformats.org/officeDocument/2006/customXml" ds:itemID="{8F4C5410-28AF-455E-B41E-47D32B19853D}"/>
</file>

<file path=customXml/itemProps4.xml><?xml version="1.0" encoding="utf-8"?>
<ds:datastoreItem xmlns:ds="http://schemas.openxmlformats.org/officeDocument/2006/customXml" ds:itemID="{1FC1AEF7-3EA6-4F3E-9A25-3C6107CF22CE}"/>
</file>

<file path=docProps/app.xml><?xml version="1.0" encoding="utf-8"?>
<Properties xmlns="http://schemas.openxmlformats.org/officeDocument/2006/extended-properties" xmlns:vt="http://schemas.openxmlformats.org/officeDocument/2006/docPropsVTypes">
  <TotalTime>570</TotalTime>
  <Words>1349</Words>
  <Application>Microsoft Office PowerPoint</Application>
  <PresentationFormat>Widescreen</PresentationFormat>
  <Paragraphs>119</Paragraphs>
  <Slides>22</Slides>
  <Notes>2</Notes>
  <HiddenSlides>0</HiddenSlides>
  <MMClips>19</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B Yagut</vt:lpstr>
      <vt:lpstr>Calibri</vt:lpstr>
      <vt:lpstr>Calibri Light</vt:lpstr>
      <vt:lpstr>Times New Roman</vt:lpstr>
      <vt:lpstr>Wingdings</vt:lpstr>
      <vt:lpstr>Office Theme</vt:lpstr>
      <vt:lpstr>بهداشت دهان و دندان   بهداشت دهان و دندان در سالمندان</vt:lpstr>
      <vt:lpstr>مشخصات سند </vt:lpstr>
      <vt:lpstr>اهداف آموزشی:</vt:lpstr>
      <vt:lpstr>فهرست عناوین:</vt:lpstr>
      <vt:lpstr>مقدمه</vt:lpstr>
      <vt:lpstr>تغییرات دهان و دندان در سالمندی</vt:lpstr>
      <vt:lpstr>خشکی دهان در سالمندان</vt:lpstr>
      <vt:lpstr>پیشگیری از عوارض خشکی دهان در سالمندان</vt:lpstr>
      <vt:lpstr>مراقبت از دندان های طبیعي</vt:lpstr>
      <vt:lpstr>پروتز دنداني </vt:lpstr>
      <vt:lpstr>پروتز متحرک </vt:lpstr>
      <vt:lpstr>پروتز ثابت </vt:lpstr>
      <vt:lpstr>مراقبت از پروتز كامل (دست دندان)</vt:lpstr>
      <vt:lpstr>مراقبت از پروتز متحرک ناكامل (پارسیل)</vt:lpstr>
      <vt:lpstr>نکات مهم در مورد پروتز دندانی متحرک</vt:lpstr>
      <vt:lpstr>ادامه- نکات مهم در مورد پروتز دندانی</vt:lpstr>
      <vt:lpstr>موار ارجاع در افراد دارای دندان های مصنوعی </vt:lpstr>
      <vt:lpstr>مراقبت دهان و دندان در بیماران ناتوان و بستري</vt:lpstr>
      <vt:lpstr>خلاصه مطالب و نتیجه گیری:</vt:lpstr>
      <vt:lpstr>پرسش و تمرین:</vt:lpstr>
      <vt:lpstr>فهرست منابع:</vt:lpstr>
      <vt:lpstr>لطفا نظرات و پیشنهادات خود پیرامون این بسته آموزشی را به آدرس ذیل ارسال کنید.   دانشگاه علوم پزشکی و خدمات بهداشتی درمانی زنجان  یا  پست الکترونیک :mahneshanf@gmail.com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بهداشت دهان و دندان در سالمندان </dc:title>
  <dc:creator>a</dc:creator>
  <cp:lastModifiedBy>HCZ</cp:lastModifiedBy>
  <cp:revision>89</cp:revision>
  <dcterms:created xsi:type="dcterms:W3CDTF">2020-04-28T07:43:38Z</dcterms:created>
  <dcterms:modified xsi:type="dcterms:W3CDTF">2020-05-17T06:04:24Z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4b551709-c817-44e5-8e7b-42e7bb1151fe</vt:lpwstr>
  </property>
</Properties>
</file>